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81" r:id="rId3"/>
    <p:sldMasterId id="2147483708" r:id="rId4"/>
  </p:sldMasterIdLst>
  <p:notesMasterIdLst>
    <p:notesMasterId r:id="rId19"/>
  </p:notesMasterIdLst>
  <p:sldIdLst>
    <p:sldId id="456" r:id="rId5"/>
    <p:sldId id="396" r:id="rId6"/>
    <p:sldId id="503" r:id="rId7"/>
    <p:sldId id="495" r:id="rId8"/>
    <p:sldId id="452" r:id="rId9"/>
    <p:sldId id="451" r:id="rId10"/>
    <p:sldId id="502" r:id="rId11"/>
    <p:sldId id="461" r:id="rId12"/>
    <p:sldId id="501" r:id="rId13"/>
    <p:sldId id="445" r:id="rId14"/>
    <p:sldId id="454" r:id="rId15"/>
    <p:sldId id="475" r:id="rId16"/>
    <p:sldId id="500" r:id="rId17"/>
    <p:sldId id="4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C2BFD-D180-4A5A-9C92-0DC937F97DFF}" v="35" dt="2024-09-26T12:47:17.7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208" autoAdjust="0"/>
  </p:normalViewPr>
  <p:slideViewPr>
    <p:cSldViewPr snapToGrid="0">
      <p:cViewPr varScale="1">
        <p:scale>
          <a:sx n="74" d="100"/>
          <a:sy n="74" d="100"/>
        </p:scale>
        <p:origin x="69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6C180-0B79-49E6-B720-B39D60B0C6C3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B70FA-43D3-41A8-B6D7-DFB97C0745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144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Dedicated Fintech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B70FA-43D3-41A8-B6D7-DFB97C0745F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769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B70FA-43D3-41A8-B6D7-DFB97C0745F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33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56C65-22FB-E946-93B7-1EE85955C9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651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B70FA-43D3-41A8-B6D7-DFB97C0745F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491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6B70FA-43D3-41A8-B6D7-DFB97C0745F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501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56C65-22FB-E946-93B7-1EE85955C9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369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56C65-22FB-E946-93B7-1EE85955C9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864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56C65-22FB-E946-93B7-1EE85955C95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8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6671C-87B1-6911-71EE-DD74AC3EA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BF62EC-0C02-2FC4-14F7-4F78D7CAF8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FD44D8-D3ED-E508-FE9B-2296FE9E7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CBC5-112E-4256-A67C-8B63C7E5E75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FE377-5EB7-A559-5C02-14DCA1C8E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59624-78B4-446E-A9E4-218F90CFE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0E30-A307-451D-AF85-2B756DA72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169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E2F4-911B-FDCD-12EC-B5D280E35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C9985-D169-B209-B495-E50E232A2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BF5D2-E1D1-C3FB-C953-E015A6D7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CBC5-112E-4256-A67C-8B63C7E5E75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0AD991-9313-CF15-6CA7-A15A3AEC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45865-3D53-18D4-99D9-34A9286C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0E30-A307-451D-AF85-2B756DA72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792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7C473E-42FC-7E60-5A72-76B1A5835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30C2E-3995-1629-0A26-18342DD6F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02879-1BB4-A2A2-D1AB-DB20D009E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CBC5-112E-4256-A67C-8B63C7E5E75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F5DF5-685C-9C03-6E0F-A6FAF228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34978-8E6B-4631-9BA6-6FCA3ADBE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0E30-A307-451D-AF85-2B756DA72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0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foot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8CAE364-5C19-08DA-2836-EF656165C247}"/>
              </a:ext>
            </a:extLst>
          </p:cNvPr>
          <p:cNvSpPr/>
          <p:nvPr userDrawn="1"/>
        </p:nvSpPr>
        <p:spPr>
          <a:xfrm>
            <a:off x="-850" y="-12057"/>
            <a:ext cx="12192849" cy="6870057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40000">
                <a:srgbClr val="E2F3F9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29FDCEC3-6E8F-206F-56FD-75B3AD5AF1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28225" y="6413500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r" eaLnBrk="1" hangingPunct="1"/>
            <a:r>
              <a:rPr lang="en-GB" altLang="en-US" sz="800" dirty="0" err="1">
                <a:solidFill>
                  <a:srgbClr val="01416D"/>
                </a:solidFill>
                <a:cs typeface="Arial" panose="020B0604020202020204" pitchFamily="34" charset="0"/>
              </a:rPr>
              <a:t>cfc.com</a:t>
            </a:r>
            <a:r>
              <a:rPr lang="en-GB" altLang="en-US" sz="800" dirty="0">
                <a:solidFill>
                  <a:srgbClr val="01416D"/>
                </a:solidFill>
                <a:cs typeface="Arial" panose="020B0604020202020204" pitchFamily="34" charset="0"/>
              </a:rPr>
              <a:t>     </a:t>
            </a:r>
            <a:fld id="{23B21426-17F0-F54E-891A-593AFE11BA35}" type="slidenum">
              <a:rPr lang="en-GB" altLang="en-US" sz="1000" smtClean="0">
                <a:solidFill>
                  <a:srgbClr val="149BD7"/>
                </a:solidFill>
                <a:latin typeface="Montserrat Medium" pitchFamily="2" charset="77"/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1000" dirty="0">
              <a:solidFill>
                <a:srgbClr val="01416D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algn="r" eaLnBrk="1" hangingPunct="1"/>
            <a:endParaRPr lang="en-GB" altLang="en-US" sz="800" dirty="0">
              <a:solidFill>
                <a:srgbClr val="149BD7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1A534DB5-90CD-1807-6FCC-FEE1F9C80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" y="6299200"/>
            <a:ext cx="795338" cy="3081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ADEDE32-E573-D614-A45F-260FB9E2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57200"/>
            <a:ext cx="10515600" cy="55659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3480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511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FC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FB68C95-82F0-42F2-04B5-C16DE45D94E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2F3F9"/>
              </a:gs>
              <a:gs pos="100000">
                <a:srgbClr val="6DC4E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9" name="TextBox 6">
            <a:extLst>
              <a:ext uri="{FF2B5EF4-FFF2-40B4-BE49-F238E27FC236}">
                <a16:creationId xmlns:a16="http://schemas.microsoft.com/office/drawing/2014/main" id="{ACCC86F4-57ED-13D7-705F-87C025BFE7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4670" y="1645422"/>
            <a:ext cx="4448952" cy="153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400" dirty="0">
                <a:solidFill>
                  <a:schemeClr val="bg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is a specialist insurance provider, pioneer </a:t>
            </a:r>
            <a:br>
              <a:rPr lang="en-GB" altLang="en-US" sz="1400" dirty="0">
                <a:solidFill>
                  <a:schemeClr val="bg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400" dirty="0">
                <a:solidFill>
                  <a:schemeClr val="bg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in emerging risk and market leader in cyber. </a:t>
            </a:r>
            <a:br>
              <a:rPr lang="en-GB" altLang="en-US" sz="1400" dirty="0">
                <a:solidFill>
                  <a:schemeClr val="bg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400" dirty="0">
                <a:solidFill>
                  <a:schemeClr val="bg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Our global insurance platform uses cutting-edge technology and data science to deliver smarter, faster underwriting and protect customers from today’s most critical business risks.</a:t>
            </a:r>
          </a:p>
        </p:txBody>
      </p:sp>
      <p:grpSp>
        <p:nvGrpSpPr>
          <p:cNvPr id="58" name="Group 25">
            <a:extLst>
              <a:ext uri="{FF2B5EF4-FFF2-40B4-BE49-F238E27FC236}">
                <a16:creationId xmlns:a16="http://schemas.microsoft.com/office/drawing/2014/main" id="{85F4725D-31D0-2598-C33D-55F1CEAB0FC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658026" y="1612600"/>
            <a:ext cx="6730999" cy="1726948"/>
            <a:chOff x="5647510" y="1595406"/>
            <a:chExt cx="6731013" cy="1727542"/>
          </a:xfrm>
        </p:grpSpPr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8DB1C513-1EBE-28C5-E23A-9F895D8B8B34}"/>
                </a:ext>
              </a:extLst>
            </p:cNvPr>
            <p:cNvSpPr/>
            <p:nvPr/>
          </p:nvSpPr>
          <p:spPr>
            <a:xfrm>
              <a:off x="5647510" y="1595406"/>
              <a:ext cx="6731013" cy="1727542"/>
            </a:xfrm>
            <a:prstGeom prst="roundRect">
              <a:avLst>
                <a:gd name="adj" fmla="val 61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D8B492F-56EE-C0D1-ACEA-38C75E2CA596}"/>
                </a:ext>
              </a:extLst>
            </p:cNvPr>
            <p:cNvGrpSpPr/>
            <p:nvPr/>
          </p:nvGrpSpPr>
          <p:grpSpPr>
            <a:xfrm>
              <a:off x="6073280" y="1843275"/>
              <a:ext cx="970983" cy="162909"/>
              <a:chOff x="6594730" y="753185"/>
              <a:chExt cx="970983" cy="162909"/>
            </a:xfrm>
            <a:solidFill>
              <a:schemeClr val="tx2"/>
            </a:solidFill>
          </p:grpSpPr>
          <p:sp>
            <p:nvSpPr>
              <p:cNvPr id="76" name="5-point Star 75">
                <a:extLst>
                  <a:ext uri="{FF2B5EF4-FFF2-40B4-BE49-F238E27FC236}">
                    <a16:creationId xmlns:a16="http://schemas.microsoft.com/office/drawing/2014/main" id="{8AB25CE5-0582-245E-6F63-54AC779DD80F}"/>
                  </a:ext>
                </a:extLst>
              </p:cNvPr>
              <p:cNvSpPr/>
              <p:nvPr/>
            </p:nvSpPr>
            <p:spPr>
              <a:xfrm>
                <a:off x="6594730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7" name="5-point Star 76">
                <a:extLst>
                  <a:ext uri="{FF2B5EF4-FFF2-40B4-BE49-F238E27FC236}">
                    <a16:creationId xmlns:a16="http://schemas.microsoft.com/office/drawing/2014/main" id="{56E94E46-E7EA-35D4-2F7E-C69C11BABD10}"/>
                  </a:ext>
                </a:extLst>
              </p:cNvPr>
              <p:cNvSpPr/>
              <p:nvPr/>
            </p:nvSpPr>
            <p:spPr>
              <a:xfrm>
                <a:off x="6796748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8" name="5-point Star 77">
                <a:extLst>
                  <a:ext uri="{FF2B5EF4-FFF2-40B4-BE49-F238E27FC236}">
                    <a16:creationId xmlns:a16="http://schemas.microsoft.com/office/drawing/2014/main" id="{3087F0AC-2B7B-4790-3C0A-377369594F9B}"/>
                  </a:ext>
                </a:extLst>
              </p:cNvPr>
              <p:cNvSpPr/>
              <p:nvPr/>
            </p:nvSpPr>
            <p:spPr>
              <a:xfrm>
                <a:off x="6998766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9" name="5-point Star 78">
                <a:extLst>
                  <a:ext uri="{FF2B5EF4-FFF2-40B4-BE49-F238E27FC236}">
                    <a16:creationId xmlns:a16="http://schemas.microsoft.com/office/drawing/2014/main" id="{B7CD19F1-948F-5F0E-7225-8A341321EF93}"/>
                  </a:ext>
                </a:extLst>
              </p:cNvPr>
              <p:cNvSpPr/>
              <p:nvPr/>
            </p:nvSpPr>
            <p:spPr>
              <a:xfrm>
                <a:off x="7200784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80" name="5-point Star 79">
                <a:extLst>
                  <a:ext uri="{FF2B5EF4-FFF2-40B4-BE49-F238E27FC236}">
                    <a16:creationId xmlns:a16="http://schemas.microsoft.com/office/drawing/2014/main" id="{3EE94A04-DD94-F9CC-C324-C0BE2DBFE966}"/>
                  </a:ext>
                </a:extLst>
              </p:cNvPr>
              <p:cNvSpPr/>
              <p:nvPr/>
            </p:nvSpPr>
            <p:spPr>
              <a:xfrm>
                <a:off x="7402804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7E277B3F-A30E-740F-D2B0-CA23C6756F25}"/>
                </a:ext>
              </a:extLst>
            </p:cNvPr>
            <p:cNvGrpSpPr/>
            <p:nvPr/>
          </p:nvGrpSpPr>
          <p:grpSpPr>
            <a:xfrm>
              <a:off x="10176831" y="1843275"/>
              <a:ext cx="970983" cy="162909"/>
              <a:chOff x="6594730" y="753185"/>
              <a:chExt cx="970983" cy="162909"/>
            </a:xfrm>
            <a:solidFill>
              <a:schemeClr val="tx2"/>
            </a:solidFill>
          </p:grpSpPr>
          <p:sp>
            <p:nvSpPr>
              <p:cNvPr id="71" name="5-point Star 70">
                <a:extLst>
                  <a:ext uri="{FF2B5EF4-FFF2-40B4-BE49-F238E27FC236}">
                    <a16:creationId xmlns:a16="http://schemas.microsoft.com/office/drawing/2014/main" id="{D28DA869-ADA1-A95D-FC9E-BECE38127284}"/>
                  </a:ext>
                </a:extLst>
              </p:cNvPr>
              <p:cNvSpPr/>
              <p:nvPr/>
            </p:nvSpPr>
            <p:spPr>
              <a:xfrm>
                <a:off x="6594730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2" name="5-point Star 71">
                <a:extLst>
                  <a:ext uri="{FF2B5EF4-FFF2-40B4-BE49-F238E27FC236}">
                    <a16:creationId xmlns:a16="http://schemas.microsoft.com/office/drawing/2014/main" id="{A44919F2-70E2-806C-0BF4-6D87B80B0BEA}"/>
                  </a:ext>
                </a:extLst>
              </p:cNvPr>
              <p:cNvSpPr/>
              <p:nvPr/>
            </p:nvSpPr>
            <p:spPr>
              <a:xfrm>
                <a:off x="6796748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3" name="5-point Star 72">
                <a:extLst>
                  <a:ext uri="{FF2B5EF4-FFF2-40B4-BE49-F238E27FC236}">
                    <a16:creationId xmlns:a16="http://schemas.microsoft.com/office/drawing/2014/main" id="{E3A38AFA-6B02-B8F5-D38B-71DED006AA2D}"/>
                  </a:ext>
                </a:extLst>
              </p:cNvPr>
              <p:cNvSpPr/>
              <p:nvPr/>
            </p:nvSpPr>
            <p:spPr>
              <a:xfrm>
                <a:off x="6998766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4" name="5-point Star 73">
                <a:extLst>
                  <a:ext uri="{FF2B5EF4-FFF2-40B4-BE49-F238E27FC236}">
                    <a16:creationId xmlns:a16="http://schemas.microsoft.com/office/drawing/2014/main" id="{CE1989AC-AB8B-E848-1B18-FF94BDCC3C58}"/>
                  </a:ext>
                </a:extLst>
              </p:cNvPr>
              <p:cNvSpPr/>
              <p:nvPr/>
            </p:nvSpPr>
            <p:spPr>
              <a:xfrm>
                <a:off x="7200784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5" name="5-point Star 74">
                <a:extLst>
                  <a:ext uri="{FF2B5EF4-FFF2-40B4-BE49-F238E27FC236}">
                    <a16:creationId xmlns:a16="http://schemas.microsoft.com/office/drawing/2014/main" id="{88AD5C70-FED2-FE15-52A9-A75041789BFB}"/>
                  </a:ext>
                </a:extLst>
              </p:cNvPr>
              <p:cNvSpPr/>
              <p:nvPr/>
            </p:nvSpPr>
            <p:spPr>
              <a:xfrm>
                <a:off x="7402804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id="{F4DB85D2-BEE8-FB30-3697-4A798A9CAACC}"/>
                </a:ext>
              </a:extLst>
            </p:cNvPr>
            <p:cNvSpPr txBox="1">
              <a:spLocks/>
            </p:cNvSpPr>
            <p:nvPr/>
          </p:nvSpPr>
          <p:spPr>
            <a:xfrm>
              <a:off x="8125602" y="2113109"/>
              <a:ext cx="1633085" cy="84166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sz="1200" dirty="0">
                  <a:solidFill>
                    <a:schemeClr val="bg2"/>
                  </a:solidFill>
                  <a:latin typeface="Montserrat Medium" pitchFamily="2" charset="77"/>
                </a:rPr>
                <a:t>Cyber Insurer of the Year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sz="1000" dirty="0" err="1">
                  <a:latin typeface="Montserrat Light" pitchFamily="2" charset="77"/>
                </a:rPr>
                <a:t>Zywave</a:t>
              </a:r>
              <a:r>
                <a:rPr lang="en-GB" sz="1000" dirty="0">
                  <a:latin typeface="Montserrat Light" pitchFamily="2" charset="77"/>
                </a:rPr>
                <a:t> Cyber Risk Awards 2023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A03D796-F584-D0B9-7095-0121F377ABFD}"/>
                </a:ext>
              </a:extLst>
            </p:cNvPr>
            <p:cNvGrpSpPr/>
            <p:nvPr/>
          </p:nvGrpSpPr>
          <p:grpSpPr>
            <a:xfrm>
              <a:off x="8204943" y="1843275"/>
              <a:ext cx="970983" cy="162909"/>
              <a:chOff x="6594730" y="753185"/>
              <a:chExt cx="970983" cy="162909"/>
            </a:xfrm>
            <a:solidFill>
              <a:schemeClr val="tx2"/>
            </a:solidFill>
          </p:grpSpPr>
          <p:sp>
            <p:nvSpPr>
              <p:cNvPr id="66" name="5-point Star 65">
                <a:extLst>
                  <a:ext uri="{FF2B5EF4-FFF2-40B4-BE49-F238E27FC236}">
                    <a16:creationId xmlns:a16="http://schemas.microsoft.com/office/drawing/2014/main" id="{7D298CDB-99A2-6985-DB1B-2E46710C7354}"/>
                  </a:ext>
                </a:extLst>
              </p:cNvPr>
              <p:cNvSpPr/>
              <p:nvPr/>
            </p:nvSpPr>
            <p:spPr>
              <a:xfrm>
                <a:off x="6594730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7" name="5-point Star 66">
                <a:extLst>
                  <a:ext uri="{FF2B5EF4-FFF2-40B4-BE49-F238E27FC236}">
                    <a16:creationId xmlns:a16="http://schemas.microsoft.com/office/drawing/2014/main" id="{4584FF8F-61F7-6428-1F0A-6DE0C93EDE42}"/>
                  </a:ext>
                </a:extLst>
              </p:cNvPr>
              <p:cNvSpPr/>
              <p:nvPr/>
            </p:nvSpPr>
            <p:spPr>
              <a:xfrm>
                <a:off x="6796748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8" name="5-point Star 67">
                <a:extLst>
                  <a:ext uri="{FF2B5EF4-FFF2-40B4-BE49-F238E27FC236}">
                    <a16:creationId xmlns:a16="http://schemas.microsoft.com/office/drawing/2014/main" id="{CB7E0A28-3DDE-B092-74A4-72B275944337}"/>
                  </a:ext>
                </a:extLst>
              </p:cNvPr>
              <p:cNvSpPr/>
              <p:nvPr/>
            </p:nvSpPr>
            <p:spPr>
              <a:xfrm>
                <a:off x="6998766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69" name="5-point Star 68">
                <a:extLst>
                  <a:ext uri="{FF2B5EF4-FFF2-40B4-BE49-F238E27FC236}">
                    <a16:creationId xmlns:a16="http://schemas.microsoft.com/office/drawing/2014/main" id="{FC60A325-1762-4F61-FB23-FEC8B91E7CD8}"/>
                  </a:ext>
                </a:extLst>
              </p:cNvPr>
              <p:cNvSpPr/>
              <p:nvPr/>
            </p:nvSpPr>
            <p:spPr>
              <a:xfrm>
                <a:off x="7200784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70" name="5-point Star 69">
                <a:extLst>
                  <a:ext uri="{FF2B5EF4-FFF2-40B4-BE49-F238E27FC236}">
                    <a16:creationId xmlns:a16="http://schemas.microsoft.com/office/drawing/2014/main" id="{88A6518B-264F-DAE8-41BB-349E9E2B4F58}"/>
                  </a:ext>
                </a:extLst>
              </p:cNvPr>
              <p:cNvSpPr/>
              <p:nvPr/>
            </p:nvSpPr>
            <p:spPr>
              <a:xfrm>
                <a:off x="7402804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3C8F4E79-57A9-F6B3-CBC4-4D75BE221413}"/>
                </a:ext>
              </a:extLst>
            </p:cNvPr>
            <p:cNvSpPr txBox="1">
              <a:spLocks/>
            </p:cNvSpPr>
            <p:nvPr/>
          </p:nvSpPr>
          <p:spPr>
            <a:xfrm>
              <a:off x="10094106" y="2108344"/>
              <a:ext cx="1563691" cy="84642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200" dirty="0">
                  <a:solidFill>
                    <a:srgbClr val="149BD6"/>
                  </a:solidFill>
                  <a:latin typeface="Montserrat Medium" pitchFamily="2" charset="77"/>
                </a:rPr>
                <a:t>Top 25 Best Large Companies</a:t>
              </a:r>
            </a:p>
            <a:p>
              <a:pPr marL="0" indent="0" defTabSz="914363" fontAlgn="auto">
                <a:spcBef>
                  <a:spcPts val="60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GB" sz="1000" dirty="0">
                  <a:solidFill>
                    <a:srgbClr val="575756"/>
                  </a:solidFill>
                  <a:latin typeface="Montserrat Light" pitchFamily="2" charset="77"/>
                </a:rPr>
                <a:t>Best Companies</a:t>
              </a:r>
              <a:br>
                <a:rPr lang="en-GB" sz="1000" dirty="0">
                  <a:solidFill>
                    <a:srgbClr val="575756"/>
                  </a:solidFill>
                  <a:latin typeface="Montserrat Light" pitchFamily="2" charset="77"/>
                </a:rPr>
              </a:br>
              <a:r>
                <a:rPr lang="en-GB" sz="1000" dirty="0">
                  <a:solidFill>
                    <a:srgbClr val="575756"/>
                  </a:solidFill>
                  <a:latin typeface="Montserrat Light" pitchFamily="2" charset="77"/>
                </a:rPr>
                <a:t>UK 2023</a:t>
              </a:r>
            </a:p>
          </p:txBody>
        </p:sp>
        <p:sp>
          <p:nvSpPr>
            <p:cNvPr id="4" name="Content Placeholder 2">
              <a:extLst>
                <a:ext uri="{FF2B5EF4-FFF2-40B4-BE49-F238E27FC236}">
                  <a16:creationId xmlns:a16="http://schemas.microsoft.com/office/drawing/2014/main" id="{CA7B1C81-CB58-6DA5-DDE0-718A39134AE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006494" y="2113109"/>
              <a:ext cx="1633085" cy="1067436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sz="1200" dirty="0">
                  <a:solidFill>
                    <a:schemeClr val="bg2"/>
                  </a:solidFill>
                  <a:latin typeface="Montserrat Medium" pitchFamily="2" charset="77"/>
                </a:rPr>
                <a:t>Cyber Insurance Carrier of the Year </a:t>
              </a:r>
            </a:p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sz="1000" dirty="0">
                  <a:latin typeface="Montserrat Light" pitchFamily="2" charset="77"/>
                </a:rPr>
                <a:t>Intelligent Insurer Cyber Insurance Awards Europe 2024</a:t>
              </a:r>
            </a:p>
          </p:txBody>
        </p:sp>
      </p:grpSp>
      <p:sp>
        <p:nvSpPr>
          <p:cNvPr id="81" name="Rounded Rectangle 80">
            <a:extLst>
              <a:ext uri="{FF2B5EF4-FFF2-40B4-BE49-F238E27FC236}">
                <a16:creationId xmlns:a16="http://schemas.microsoft.com/office/drawing/2014/main" id="{E327EE5B-615F-E883-FB1D-ACF235E71CE3}"/>
              </a:ext>
            </a:extLst>
          </p:cNvPr>
          <p:cNvSpPr/>
          <p:nvPr userDrawn="1"/>
        </p:nvSpPr>
        <p:spPr>
          <a:xfrm>
            <a:off x="796721" y="4729163"/>
            <a:ext cx="10598559" cy="2300287"/>
          </a:xfrm>
          <a:prstGeom prst="roundRect">
            <a:avLst>
              <a:gd name="adj" fmla="val 2903"/>
            </a:avLst>
          </a:prstGeom>
          <a:solidFill>
            <a:schemeClr val="bg1">
              <a:alpha val="40425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3" name="TextBox 10">
            <a:extLst>
              <a:ext uri="{FF2B5EF4-FFF2-40B4-BE49-F238E27FC236}">
                <a16:creationId xmlns:a16="http://schemas.microsoft.com/office/drawing/2014/main" id="{AD55B675-C9F6-1E78-8859-0D05573A1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2878" y="5235575"/>
            <a:ext cx="1023938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l" defTabSz="9128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500" b="1" i="0" kern="1200" dirty="0">
                <a:solidFill>
                  <a:schemeClr val="tx2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90+</a:t>
            </a:r>
          </a:p>
          <a:p>
            <a:pPr eaLnBrk="1" hangingPunct="1"/>
            <a:r>
              <a:rPr lang="en-GB" altLang="en-US" sz="1500" dirty="0">
                <a:solidFill>
                  <a:schemeClr val="bg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Customer countries</a:t>
            </a:r>
            <a:endParaRPr lang="en-US" altLang="en-US" sz="1500" dirty="0">
              <a:solidFill>
                <a:schemeClr val="bg2"/>
              </a:solidFill>
              <a:latin typeface="Montserrat Medium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179238CD-4290-648B-F888-BF784D66A8AC}"/>
              </a:ext>
            </a:extLst>
          </p:cNvPr>
          <p:cNvCxnSpPr>
            <a:cxnSpLocks/>
          </p:cNvCxnSpPr>
          <p:nvPr/>
        </p:nvCxnSpPr>
        <p:spPr>
          <a:xfrm rot="5400000" flipH="1">
            <a:off x="2943178" y="4762500"/>
            <a:ext cx="495300" cy="0"/>
          </a:xfrm>
          <a:prstGeom prst="line">
            <a:avLst/>
          </a:prstGeom>
          <a:ln w="25400" cap="rnd">
            <a:solidFill>
              <a:schemeClr val="bg2"/>
            </a:solidFill>
            <a:prstDash val="dash"/>
            <a:round/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11">
            <a:extLst>
              <a:ext uri="{FF2B5EF4-FFF2-40B4-BE49-F238E27FC236}">
                <a16:creationId xmlns:a16="http://schemas.microsoft.com/office/drawing/2014/main" id="{46038327-DB52-FD78-DDA8-3AB99794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6832" y="5238045"/>
            <a:ext cx="1185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l" defTabSz="9128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500" b="1" i="0" kern="1200" dirty="0">
                <a:solidFill>
                  <a:schemeClr val="tx2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900+</a:t>
            </a:r>
          </a:p>
          <a:p>
            <a:pPr eaLnBrk="1" hangingPunct="1"/>
            <a:r>
              <a:rPr lang="en-GB" altLang="en-US" sz="1500" dirty="0">
                <a:solidFill>
                  <a:schemeClr val="bg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Employees</a:t>
            </a:r>
            <a:endParaRPr lang="en-US" altLang="en-US" sz="1500" dirty="0">
              <a:solidFill>
                <a:schemeClr val="bg2"/>
              </a:solidFill>
              <a:latin typeface="Montserrat Medium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178380D-5FC9-41A7-4B1F-6C634FEC6F5D}"/>
              </a:ext>
            </a:extLst>
          </p:cNvPr>
          <p:cNvCxnSpPr>
            <a:cxnSpLocks/>
          </p:cNvCxnSpPr>
          <p:nvPr/>
        </p:nvCxnSpPr>
        <p:spPr>
          <a:xfrm flipV="1">
            <a:off x="6799070" y="4524375"/>
            <a:ext cx="0" cy="488245"/>
          </a:xfrm>
          <a:prstGeom prst="line">
            <a:avLst/>
          </a:prstGeom>
          <a:ln w="25400" cap="rnd">
            <a:solidFill>
              <a:schemeClr val="bg2"/>
            </a:solidFill>
            <a:prstDash val="dash"/>
            <a:round/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FCE6519-D327-AB00-BF3E-4602B7D0B097}"/>
              </a:ext>
            </a:extLst>
          </p:cNvPr>
          <p:cNvCxnSpPr>
            <a:cxnSpLocks/>
          </p:cNvCxnSpPr>
          <p:nvPr/>
        </p:nvCxnSpPr>
        <p:spPr>
          <a:xfrm rot="5400000" flipH="1">
            <a:off x="4610949" y="4762500"/>
            <a:ext cx="495300" cy="0"/>
          </a:xfrm>
          <a:prstGeom prst="line">
            <a:avLst/>
          </a:prstGeom>
          <a:ln w="25400" cap="rnd">
            <a:solidFill>
              <a:schemeClr val="bg2"/>
            </a:solidFill>
            <a:prstDash val="dash"/>
            <a:round/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22">
            <a:extLst>
              <a:ext uri="{FF2B5EF4-FFF2-40B4-BE49-F238E27FC236}">
                <a16:creationId xmlns:a16="http://schemas.microsoft.com/office/drawing/2014/main" id="{7941DB3B-21BD-DAE5-8960-681EAB07C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174" y="5235575"/>
            <a:ext cx="14303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l" defTabSz="9128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500" b="1" i="0" kern="1200" dirty="0">
                <a:solidFill>
                  <a:schemeClr val="tx2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130k+</a:t>
            </a:r>
          </a:p>
          <a:p>
            <a:pPr eaLnBrk="1" hangingPunct="1"/>
            <a:r>
              <a:rPr lang="en-GB" altLang="en-US" sz="1500" dirty="0">
                <a:solidFill>
                  <a:schemeClr val="bg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Customers</a:t>
            </a:r>
            <a:endParaRPr lang="en-US" altLang="en-US" sz="1500" dirty="0">
              <a:solidFill>
                <a:schemeClr val="bg2"/>
              </a:solidFill>
              <a:latin typeface="Montserrat Medium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178192A-76AA-B6AA-3F8E-14C8A1AF094E}"/>
              </a:ext>
            </a:extLst>
          </p:cNvPr>
          <p:cNvCxnSpPr>
            <a:cxnSpLocks/>
          </p:cNvCxnSpPr>
          <p:nvPr/>
        </p:nvCxnSpPr>
        <p:spPr>
          <a:xfrm rot="5400000" flipH="1">
            <a:off x="10069368" y="4762500"/>
            <a:ext cx="495300" cy="0"/>
          </a:xfrm>
          <a:prstGeom prst="line">
            <a:avLst/>
          </a:prstGeom>
          <a:ln w="25400" cap="rnd">
            <a:solidFill>
              <a:schemeClr val="bg2"/>
            </a:solidFill>
            <a:prstDash val="dash"/>
            <a:round/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23">
            <a:extLst>
              <a:ext uri="{FF2B5EF4-FFF2-40B4-BE49-F238E27FC236}">
                <a16:creationId xmlns:a16="http://schemas.microsoft.com/office/drawing/2014/main" id="{EE563B62-30DC-C6CA-ACC2-A502E5500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32881" y="5235575"/>
            <a:ext cx="6651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3500" b="1" i="0" kern="1200" dirty="0">
                <a:solidFill>
                  <a:schemeClr val="tx2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  <a:p>
            <a:pPr eaLnBrk="1" hangingPunct="1"/>
            <a:r>
              <a:rPr lang="en-GB" altLang="en-US" sz="1500" dirty="0">
                <a:solidFill>
                  <a:schemeClr val="bg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Global offices</a:t>
            </a:r>
            <a:endParaRPr lang="en-US" altLang="en-US" sz="1500" dirty="0">
              <a:solidFill>
                <a:schemeClr val="bg2"/>
              </a:solidFill>
              <a:latin typeface="Montserrat Medium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9" name="TextBox 24">
            <a:extLst>
              <a:ext uri="{FF2B5EF4-FFF2-40B4-BE49-F238E27FC236}">
                <a16:creationId xmlns:a16="http://schemas.microsoft.com/office/drawing/2014/main" id="{7E7A10B6-9A34-22DC-F4F0-10891ABB4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3400" y="5235575"/>
            <a:ext cx="1095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3500" b="1" i="0" dirty="0">
                <a:solidFill>
                  <a:schemeClr val="tx2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1999</a:t>
            </a:r>
          </a:p>
          <a:p>
            <a:pPr eaLnBrk="1" hangingPunct="1"/>
            <a:r>
              <a:rPr lang="en-GB" altLang="en-US" sz="1500" dirty="0">
                <a:solidFill>
                  <a:schemeClr val="bg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Founded</a:t>
            </a:r>
            <a:endParaRPr lang="en-US" altLang="en-US" sz="1500" dirty="0">
              <a:solidFill>
                <a:schemeClr val="bg2"/>
              </a:solidFill>
              <a:latin typeface="Montserrat Medium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9CB8C3F-D1BD-A59E-CD3C-254D134AE81B}"/>
              </a:ext>
            </a:extLst>
          </p:cNvPr>
          <p:cNvCxnSpPr>
            <a:cxnSpLocks/>
          </p:cNvCxnSpPr>
          <p:nvPr/>
        </p:nvCxnSpPr>
        <p:spPr>
          <a:xfrm rot="5400000" flipH="1">
            <a:off x="8322636" y="4762500"/>
            <a:ext cx="495300" cy="0"/>
          </a:xfrm>
          <a:prstGeom prst="line">
            <a:avLst/>
          </a:prstGeom>
          <a:ln w="25400" cap="rnd">
            <a:solidFill>
              <a:schemeClr val="bg2"/>
            </a:solidFill>
            <a:prstDash val="dash"/>
            <a:round/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5">
            <a:extLst>
              <a:ext uri="{FF2B5EF4-FFF2-40B4-BE49-F238E27FC236}">
                <a16:creationId xmlns:a16="http://schemas.microsoft.com/office/drawing/2014/main" id="{E31C2BC5-1E0F-02EE-1FCB-EC1D0A5E7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8950" y="495714"/>
            <a:ext cx="520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3000" b="1" i="0" dirty="0">
                <a:solidFill>
                  <a:schemeClr val="tx2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Innovative</a:t>
            </a:r>
            <a:r>
              <a:rPr lang="en-GB" altLang="en-US" sz="30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insurance</a:t>
            </a:r>
          </a:p>
        </p:txBody>
      </p:sp>
      <p:pic>
        <p:nvPicPr>
          <p:cNvPr id="103" name="Picture 102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61E625D9-2F22-E38F-9F1E-942B9F7188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3501" y="546708"/>
            <a:ext cx="1289050" cy="499455"/>
          </a:xfrm>
          <a:prstGeom prst="rect">
            <a:avLst/>
          </a:prstGeom>
        </p:spPr>
      </p:pic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01AD8DB-D191-2D60-40C8-081F54B25E5D}"/>
              </a:ext>
            </a:extLst>
          </p:cNvPr>
          <p:cNvCxnSpPr>
            <a:cxnSpLocks/>
          </p:cNvCxnSpPr>
          <p:nvPr/>
        </p:nvCxnSpPr>
        <p:spPr>
          <a:xfrm rot="5400000" flipH="1">
            <a:off x="1312767" y="4762500"/>
            <a:ext cx="495300" cy="0"/>
          </a:xfrm>
          <a:prstGeom prst="line">
            <a:avLst/>
          </a:prstGeom>
          <a:ln w="25400" cap="rnd">
            <a:solidFill>
              <a:schemeClr val="bg2"/>
            </a:solidFill>
            <a:prstDash val="dash"/>
            <a:round/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21">
            <a:extLst>
              <a:ext uri="{FF2B5EF4-FFF2-40B4-BE49-F238E27FC236}">
                <a16:creationId xmlns:a16="http://schemas.microsoft.com/office/drawing/2014/main" id="{A459FA77-7DB8-6A43-6BB5-F998DF6C9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380" y="5235575"/>
            <a:ext cx="10817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l" defTabSz="912813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500" b="1" i="0" kern="1200" dirty="0">
                <a:solidFill>
                  <a:schemeClr val="tx2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$1b+</a:t>
            </a:r>
          </a:p>
          <a:p>
            <a:pPr eaLnBrk="1" hangingPunct="1"/>
            <a:r>
              <a:rPr lang="en-GB" altLang="en-US" sz="1500" dirty="0">
                <a:solidFill>
                  <a:schemeClr val="bg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Premium </a:t>
            </a:r>
            <a:endParaRPr lang="en-US" altLang="en-US" sz="1500" dirty="0">
              <a:solidFill>
                <a:schemeClr val="bg2"/>
              </a:solidFill>
              <a:latin typeface="Montserrat Medium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 descr="A blue dollar sign on a black background&#10;&#10;Description automatically generated">
            <a:extLst>
              <a:ext uri="{FF2B5EF4-FFF2-40B4-BE49-F238E27FC236}">
                <a16:creationId xmlns:a16="http://schemas.microsoft.com/office/drawing/2014/main" id="{E5892276-0FA2-79B7-053B-37E14A3A70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84295" y="3889288"/>
            <a:ext cx="349953" cy="565308"/>
          </a:xfrm>
          <a:prstGeom prst="rect">
            <a:avLst/>
          </a:prstGeom>
        </p:spPr>
      </p:pic>
      <p:pic>
        <p:nvPicPr>
          <p:cNvPr id="9" name="Picture 8" descr="A blue line drawing of a planet&#10;&#10;Description automatically generated">
            <a:extLst>
              <a:ext uri="{FF2B5EF4-FFF2-40B4-BE49-F238E27FC236}">
                <a16:creationId xmlns:a16="http://schemas.microsoft.com/office/drawing/2014/main" id="{BAB05B17-0065-169A-ECFC-C43B99635CF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05077" y="3867449"/>
            <a:ext cx="577851" cy="577851"/>
          </a:xfrm>
          <a:prstGeom prst="rect">
            <a:avLst/>
          </a:prstGeom>
        </p:spPr>
      </p:pic>
      <p:pic>
        <p:nvPicPr>
          <p:cNvPr id="12" name="Picture 11" descr="A blue outline of hands shaking&#10;&#10;Description automatically generated">
            <a:extLst>
              <a:ext uri="{FF2B5EF4-FFF2-40B4-BE49-F238E27FC236}">
                <a16:creationId xmlns:a16="http://schemas.microsoft.com/office/drawing/2014/main" id="{A2F76B0D-5303-78A7-B903-715C945B42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35268" y="4020150"/>
            <a:ext cx="675751" cy="445708"/>
          </a:xfrm>
          <a:prstGeom prst="rect">
            <a:avLst/>
          </a:prstGeom>
        </p:spPr>
      </p:pic>
      <p:pic>
        <p:nvPicPr>
          <p:cNvPr id="16" name="Picture 15" descr="A group of people with blue lines&#10;&#10;Description automatically generated">
            <a:extLst>
              <a:ext uri="{FF2B5EF4-FFF2-40B4-BE49-F238E27FC236}">
                <a16:creationId xmlns:a16="http://schemas.microsoft.com/office/drawing/2014/main" id="{C1692C96-7305-4F05-370A-71922C0DAED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483463" y="3844293"/>
            <a:ext cx="660400" cy="622300"/>
          </a:xfrm>
          <a:prstGeom prst="rect">
            <a:avLst/>
          </a:prstGeom>
        </p:spPr>
      </p:pic>
      <p:pic>
        <p:nvPicPr>
          <p:cNvPr id="19" name="Picture 18" descr="A light bulb with lines on it&#10;&#10;Description automatically generated">
            <a:extLst>
              <a:ext uri="{FF2B5EF4-FFF2-40B4-BE49-F238E27FC236}">
                <a16:creationId xmlns:a16="http://schemas.microsoft.com/office/drawing/2014/main" id="{2D4C9C86-0114-137F-7C7A-DD0AEEBB92F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76993" y="3819596"/>
            <a:ext cx="584200" cy="635000"/>
          </a:xfrm>
          <a:prstGeom prst="rect">
            <a:avLst/>
          </a:prstGeom>
        </p:spPr>
      </p:pic>
      <p:pic>
        <p:nvPicPr>
          <p:cNvPr id="22" name="Picture 21" descr="A blue and black map pointer&#10;&#10;Description automatically generated">
            <a:extLst>
              <a:ext uri="{FF2B5EF4-FFF2-40B4-BE49-F238E27FC236}">
                <a16:creationId xmlns:a16="http://schemas.microsoft.com/office/drawing/2014/main" id="{0B912052-8E33-50EE-9F12-C8C9EB644B6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15548" y="3844292"/>
            <a:ext cx="411020" cy="610303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805CFB1A-E3F0-8D14-98E1-6EADD07E24EA}"/>
              </a:ext>
            </a:extLst>
          </p:cNvPr>
          <p:cNvSpPr/>
          <p:nvPr userDrawn="1"/>
        </p:nvSpPr>
        <p:spPr>
          <a:xfrm>
            <a:off x="482483" y="934105"/>
            <a:ext cx="2080173" cy="45719"/>
          </a:xfrm>
          <a:custGeom>
            <a:avLst/>
            <a:gdLst>
              <a:gd name="connsiteX0" fmla="*/ 0 w 3703320"/>
              <a:gd name="connsiteY0" fmla="*/ 75382 h 75382"/>
              <a:gd name="connsiteX1" fmla="*/ 3703320 w 3703320"/>
              <a:gd name="connsiteY1" fmla="*/ 29662 h 75382"/>
              <a:gd name="connsiteX0" fmla="*/ 0 w 3703320"/>
              <a:gd name="connsiteY0" fmla="*/ 51148 h 51148"/>
              <a:gd name="connsiteX1" fmla="*/ 3703320 w 3703320"/>
              <a:gd name="connsiteY1" fmla="*/ 41092 h 51148"/>
              <a:gd name="connsiteX0" fmla="*/ 0 w 3697567"/>
              <a:gd name="connsiteY0" fmla="*/ 40874 h 50105"/>
              <a:gd name="connsiteX1" fmla="*/ 3697567 w 3697567"/>
              <a:gd name="connsiteY1" fmla="*/ 50106 h 50105"/>
              <a:gd name="connsiteX0" fmla="*/ 0 w 3697567"/>
              <a:gd name="connsiteY0" fmla="*/ 39311 h 48543"/>
              <a:gd name="connsiteX1" fmla="*/ 3697567 w 3697567"/>
              <a:gd name="connsiteY1" fmla="*/ 48543 h 48543"/>
              <a:gd name="connsiteX0" fmla="*/ 0 w 3676422"/>
              <a:gd name="connsiteY0" fmla="*/ 43469 h 44570"/>
              <a:gd name="connsiteX1" fmla="*/ 3676422 w 3676422"/>
              <a:gd name="connsiteY1" fmla="*/ 44570 h 44570"/>
              <a:gd name="connsiteX0" fmla="*/ 0 w 3676422"/>
              <a:gd name="connsiteY0" fmla="*/ 31894 h 32995"/>
              <a:gd name="connsiteX1" fmla="*/ 3676422 w 3676422"/>
              <a:gd name="connsiteY1" fmla="*/ 32995 h 32995"/>
              <a:gd name="connsiteX0" fmla="*/ 0 w 3676422"/>
              <a:gd name="connsiteY0" fmla="*/ 30842 h 31943"/>
              <a:gd name="connsiteX1" fmla="*/ 3676422 w 3676422"/>
              <a:gd name="connsiteY1" fmla="*/ 31943 h 31943"/>
              <a:gd name="connsiteX0" fmla="*/ 0 w 3676422"/>
              <a:gd name="connsiteY0" fmla="*/ 29571 h 30672"/>
              <a:gd name="connsiteX1" fmla="*/ 3676422 w 3676422"/>
              <a:gd name="connsiteY1" fmla="*/ 30672 h 30672"/>
              <a:gd name="connsiteX0" fmla="*/ 0 w 3655277"/>
              <a:gd name="connsiteY0" fmla="*/ 31864 h 31864"/>
              <a:gd name="connsiteX1" fmla="*/ 3655277 w 3655277"/>
              <a:gd name="connsiteY1" fmla="*/ 27273 h 31864"/>
              <a:gd name="connsiteX0" fmla="*/ 0 w 3697566"/>
              <a:gd name="connsiteY0" fmla="*/ 29571 h 30672"/>
              <a:gd name="connsiteX1" fmla="*/ 3697566 w 3697566"/>
              <a:gd name="connsiteY1" fmla="*/ 30672 h 30672"/>
              <a:gd name="connsiteX0" fmla="*/ 0 w 3612988"/>
              <a:gd name="connsiteY0" fmla="*/ 30520 h 30520"/>
              <a:gd name="connsiteX1" fmla="*/ 3612988 w 3612988"/>
              <a:gd name="connsiteY1" fmla="*/ 29182 h 30520"/>
              <a:gd name="connsiteX0" fmla="*/ 0 w 3612988"/>
              <a:gd name="connsiteY0" fmla="*/ 29253 h 29253"/>
              <a:gd name="connsiteX1" fmla="*/ 3612988 w 3612988"/>
              <a:gd name="connsiteY1" fmla="*/ 27915 h 2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2988" h="29253">
                <a:moveTo>
                  <a:pt x="0" y="29253"/>
                </a:moveTo>
                <a:cubicBezTo>
                  <a:pt x="1549505" y="-22308"/>
                  <a:pt x="2850097" y="5476"/>
                  <a:pt x="3612988" y="27915"/>
                </a:cubicBezTo>
              </a:path>
            </a:pathLst>
          </a:custGeom>
          <a:noFill/>
          <a:ln w="25400" cap="rnd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70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_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9462DC-043B-4B41-A604-A27CDC7AB89C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0">
                <a:srgbClr val="1476B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80794DC5-0B6D-C643-B9CB-23DF12B2A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95714"/>
            <a:ext cx="6488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3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Pioneers in </a:t>
            </a:r>
            <a:r>
              <a:rPr lang="en-GB" altLang="en-US" sz="3000" b="1" i="0" dirty="0">
                <a:solidFill>
                  <a:schemeClr val="bg1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emerging risk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626F054-A67C-4442-A301-7FCAA5194F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74538"/>
              </p:ext>
            </p:extLst>
          </p:nvPr>
        </p:nvGraphicFramePr>
        <p:xfrm>
          <a:off x="7583488" y="2073275"/>
          <a:ext cx="1560512" cy="3477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5147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 Ligh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 class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Cyber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1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Professional liability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1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Management liability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1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Transaction liability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1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Intellectual property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1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Kidnap &amp; ransom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1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Product recall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1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Terrorism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10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Property</a:t>
                      </a:r>
                      <a:r>
                        <a:rPr lang="en-US" sz="900" b="1" i="0" baseline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casualty</a:t>
                      </a: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DF8D711-3EC2-D94D-A0FA-9C44B1C0E0C1}"/>
              </a:ext>
            </a:extLst>
          </p:cNvPr>
          <p:cNvGraphicFramePr>
            <a:graphicFrameLocks noGrp="1"/>
          </p:cNvGraphicFramePr>
          <p:nvPr/>
        </p:nvGraphicFramePr>
        <p:xfrm>
          <a:off x="9453563" y="2073275"/>
          <a:ext cx="1490662" cy="40957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5225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 Ligh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 industry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13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Financial institutions</a:t>
                      </a:r>
                    </a:p>
                  </a:txBody>
                  <a:tcPr marL="71931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13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Healthcare</a:t>
                      </a:r>
                    </a:p>
                  </a:txBody>
                  <a:tcPr marL="71931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13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Life scien</a:t>
                      </a:r>
                      <a:r>
                        <a:rPr lang="en-US" sz="900" b="1" i="0" baseline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</a:t>
                      </a: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13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Manufacturing</a:t>
                      </a: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13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Media</a:t>
                      </a:r>
                      <a:r>
                        <a:rPr lang="en-US" sz="900" b="1" i="0" baseline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entertainment</a:t>
                      </a: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13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Professional services</a:t>
                      </a: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13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Technology</a:t>
                      </a: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13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accent2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13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13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139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E014D21-72E4-D942-8A2F-AE1C5FFB8449}"/>
              </a:ext>
            </a:extLst>
          </p:cNvPr>
          <p:cNvSpPr/>
          <p:nvPr/>
        </p:nvSpPr>
        <p:spPr>
          <a:xfrm>
            <a:off x="7129463" y="1195388"/>
            <a:ext cx="4329112" cy="5105400"/>
          </a:xfrm>
          <a:prstGeom prst="roundRect">
            <a:avLst>
              <a:gd name="adj" fmla="val 5765"/>
            </a:avLst>
          </a:prstGeom>
          <a:noFill/>
          <a:ln w="25400" cap="rnd">
            <a:solidFill>
              <a:schemeClr val="bg1"/>
            </a:solidFill>
            <a:prstDash val="dash"/>
            <a:round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7" name="Group 9">
            <a:extLst>
              <a:ext uri="{FF2B5EF4-FFF2-40B4-BE49-F238E27FC236}">
                <a16:creationId xmlns:a16="http://schemas.microsoft.com/office/drawing/2014/main" id="{D0EC80DE-14C7-ED4A-9CAA-696533D12C7F}"/>
              </a:ext>
            </a:extLst>
          </p:cNvPr>
          <p:cNvGrpSpPr>
            <a:grpSpLocks/>
          </p:cNvGrpSpPr>
          <p:nvPr/>
        </p:nvGrpSpPr>
        <p:grpSpPr bwMode="auto">
          <a:xfrm>
            <a:off x="7785100" y="965200"/>
            <a:ext cx="3017837" cy="468313"/>
            <a:chOff x="8742071" y="965182"/>
            <a:chExt cx="1492088" cy="467693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239A556-C6BC-2148-8907-333DAF471893}"/>
                </a:ext>
              </a:extLst>
            </p:cNvPr>
            <p:cNvSpPr/>
            <p:nvPr/>
          </p:nvSpPr>
          <p:spPr>
            <a:xfrm>
              <a:off x="8742071" y="965182"/>
              <a:ext cx="1492088" cy="4676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309118" sx="101277" sy="101277" algn="ctr" rotWithShape="0">
                <a:prstClr val="black">
                  <a:alpha val="11106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D7223746-54D8-8E4D-A1B3-9DA4DD023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64952" y="1045140"/>
              <a:ext cx="1446326" cy="30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algn="ctr" eaLnBrk="1" hangingPunct="1"/>
              <a:r>
                <a:rPr lang="en-GB" altLang="en-US" sz="1400" dirty="0">
                  <a:solidFill>
                    <a:schemeClr val="tx2"/>
                  </a:solidFill>
                </a:rPr>
                <a:t>Products in the </a:t>
              </a:r>
              <a:r>
                <a:rPr lang="en-GB" altLang="en-US" sz="1400" b="1" i="0" dirty="0">
                  <a:solidFill>
                    <a:schemeClr val="tx2"/>
                  </a:solidFill>
                  <a:latin typeface="Montserrat SemiBold" pitchFamily="2" charset="77"/>
                </a:rPr>
                <a:t>United States</a:t>
              </a:r>
            </a:p>
          </p:txBody>
        </p:sp>
      </p:grpSp>
      <p:pic>
        <p:nvPicPr>
          <p:cNvPr id="10" name="Picture 12" descr="A picture containing dark&#10;&#10;Description automatically generated">
            <a:extLst>
              <a:ext uri="{FF2B5EF4-FFF2-40B4-BE49-F238E27FC236}">
                <a16:creationId xmlns:a16="http://schemas.microsoft.com/office/drawing/2014/main" id="{F75B88C7-41F5-6749-9D04-8EFC8CF79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21" t="-1776" r="5234" b="24693"/>
          <a:stretch>
            <a:fillRect/>
          </a:stretch>
        </p:blipFill>
        <p:spPr bwMode="auto">
          <a:xfrm>
            <a:off x="8983663" y="4302125"/>
            <a:ext cx="32162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3">
            <a:extLst>
              <a:ext uri="{FF2B5EF4-FFF2-40B4-BE49-F238E27FC236}">
                <a16:creationId xmlns:a16="http://schemas.microsoft.com/office/drawing/2014/main" id="{82B016D7-3E70-D049-B9A3-944D5BDFB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1646238"/>
            <a:ext cx="34083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offers 50 innovative products across </a:t>
            </a:r>
            <a:b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20 different classes of insurance.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9585896-4311-C441-A642-BCC5D51AF622}"/>
              </a:ext>
            </a:extLst>
          </p:cNvPr>
          <p:cNvSpPr/>
          <p:nvPr/>
        </p:nvSpPr>
        <p:spPr>
          <a:xfrm>
            <a:off x="827846" y="4261499"/>
            <a:ext cx="1712913" cy="2043113"/>
          </a:xfrm>
          <a:prstGeom prst="roundRect">
            <a:avLst>
              <a:gd name="adj" fmla="val 5765"/>
            </a:avLst>
          </a:prstGeom>
          <a:solidFill>
            <a:schemeClr val="tx2">
              <a:alpha val="30000"/>
            </a:schemeClr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DFE713D7-DB43-4E49-AB9B-F59CE36E8D12}"/>
              </a:ext>
            </a:extLst>
          </p:cNvPr>
          <p:cNvSpPr/>
          <p:nvPr/>
        </p:nvSpPr>
        <p:spPr>
          <a:xfrm>
            <a:off x="810384" y="2545109"/>
            <a:ext cx="5597525" cy="1430338"/>
          </a:xfrm>
          <a:prstGeom prst="roundRect">
            <a:avLst>
              <a:gd name="adj" fmla="val 5765"/>
            </a:avLst>
          </a:prstGeom>
          <a:solidFill>
            <a:schemeClr val="tx2"/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6" name="TextBox 18">
            <a:extLst>
              <a:ext uri="{FF2B5EF4-FFF2-40B4-BE49-F238E27FC236}">
                <a16:creationId xmlns:a16="http://schemas.microsoft.com/office/drawing/2014/main" id="{33EBBD2A-298C-9546-A83F-03951976D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984" y="2646709"/>
            <a:ext cx="2457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Cyber</a:t>
            </a:r>
          </a:p>
        </p:txBody>
      </p:sp>
      <p:sp>
        <p:nvSpPr>
          <p:cNvPr id="17" name="TextBox 19">
            <a:extLst>
              <a:ext uri="{FF2B5EF4-FFF2-40B4-BE49-F238E27FC236}">
                <a16:creationId xmlns:a16="http://schemas.microsoft.com/office/drawing/2014/main" id="{D701198A-032F-484B-89C0-8DE953231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984" y="2970559"/>
            <a:ext cx="5284787" cy="87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Protecting businesses against cyber risk</a:t>
            </a:r>
            <a:endParaRPr lang="en-GB" altLang="en-US" sz="10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2813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With over 25 years’ </a:t>
            </a:r>
            <a:r>
              <a:rPr lang="en-GB" altLang="en-US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experience, </a:t>
            </a: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was one of the first insurance providers to offer cyber insurance</a:t>
            </a:r>
            <a:r>
              <a:rPr lang="en-GB" altLang="en-US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delivers proactive cyber attack prevention, </a:t>
            </a:r>
            <a:r>
              <a:rPr lang="en-GB" sz="1000" b="0" i="0" kern="1200" dirty="0" err="1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unrivaled</a:t>
            </a:r>
            <a:r>
              <a:rPr lang="en-GB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 cyber claims and incident response and award-winning cyber cover.</a:t>
            </a:r>
            <a:endParaRPr lang="en-GB" altLang="en-US" sz="1000" b="0" i="0" kern="1200" dirty="0">
              <a:solidFill>
                <a:schemeClr val="bg1"/>
              </a:solidFill>
              <a:latin typeface="Montserra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BF736E75-B1AC-1143-839E-6B7607332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46" y="4366274"/>
            <a:ext cx="146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Intellectual property</a:t>
            </a:r>
          </a:p>
        </p:txBody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B723474D-00CF-814B-BCDD-4A8C7C335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9446" y="4950474"/>
            <a:ext cx="15033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Protecting intangible assets </a:t>
            </a:r>
            <a:endParaRPr lang="en-GB" altLang="en-US" sz="10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ts val="1400"/>
              </a:lnSpc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has one of the largest IP underwriting teams in London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2F49AFF-94CF-C04A-9B9D-C26C854864E3}"/>
              </a:ext>
            </a:extLst>
          </p:cNvPr>
          <p:cNvSpPr/>
          <p:nvPr/>
        </p:nvSpPr>
        <p:spPr>
          <a:xfrm>
            <a:off x="2753484" y="4261499"/>
            <a:ext cx="1711325" cy="2043113"/>
          </a:xfrm>
          <a:prstGeom prst="roundRect">
            <a:avLst>
              <a:gd name="adj" fmla="val 5765"/>
            </a:avLst>
          </a:prstGeom>
          <a:solidFill>
            <a:schemeClr val="tx2">
              <a:alpha val="30000"/>
            </a:schemeClr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1" name="TextBox 23">
            <a:extLst>
              <a:ext uri="{FF2B5EF4-FFF2-40B4-BE49-F238E27FC236}">
                <a16:creationId xmlns:a16="http://schemas.microsoft.com/office/drawing/2014/main" id="{194A8FB1-45EB-4D47-8A76-5A7806CC3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734" y="4380562"/>
            <a:ext cx="1177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eHealth</a:t>
            </a: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B00B0D42-9EF1-8C44-83FF-2E7A373B5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8734" y="4705999"/>
            <a:ext cx="15843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Bespoke coverage </a:t>
            </a:r>
            <a:b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for digital health</a:t>
            </a:r>
          </a:p>
          <a:p>
            <a:pPr eaLnBrk="1" hangingPunct="1">
              <a:lnSpc>
                <a:spcPts val="1400"/>
              </a:lnSpc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In 2017, CFC launched the industry’s first eHealth insurance product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8A73716-CF4D-9A45-BEB3-29FE9FE13C04}"/>
              </a:ext>
            </a:extLst>
          </p:cNvPr>
          <p:cNvSpPr/>
          <p:nvPr/>
        </p:nvSpPr>
        <p:spPr>
          <a:xfrm>
            <a:off x="4688646" y="4261499"/>
            <a:ext cx="1712913" cy="2043113"/>
          </a:xfrm>
          <a:prstGeom prst="roundRect">
            <a:avLst>
              <a:gd name="adj" fmla="val 5765"/>
            </a:avLst>
          </a:prstGeom>
          <a:solidFill>
            <a:schemeClr val="tx2">
              <a:alpha val="30000"/>
            </a:schemeClr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2646FB97-F843-124F-8448-8024E64FB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834" y="4380562"/>
            <a:ext cx="1563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chemeClr val="bg1"/>
                </a:solidFill>
              </a:rPr>
              <a:t>Fintech</a:t>
            </a:r>
          </a:p>
        </p:txBody>
      </p:sp>
      <p:sp>
        <p:nvSpPr>
          <p:cNvPr id="25" name="TextBox 27">
            <a:extLst>
              <a:ext uri="{FF2B5EF4-FFF2-40B4-BE49-F238E27FC236}">
                <a16:creationId xmlns:a16="http://schemas.microsoft.com/office/drawing/2014/main" id="{F42BF3DA-53EE-4C47-BD5C-6C6A9F2E5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834" y="4704412"/>
            <a:ext cx="16097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Meeting the needs </a:t>
            </a:r>
            <a:b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of fintech</a:t>
            </a:r>
          </a:p>
          <a:p>
            <a:pPr eaLnBrk="1" hangingPunct="1">
              <a:lnSpc>
                <a:spcPts val="1400"/>
              </a:lnSpc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has a market-leading solution for fintech businesses</a:t>
            </a:r>
          </a:p>
        </p:txBody>
      </p:sp>
      <p:pic>
        <p:nvPicPr>
          <p:cNvPr id="26" name="Picture 2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6B79D36-AFCE-0842-830E-C57853764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646" y="2138709"/>
            <a:ext cx="4619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14">
            <a:extLst>
              <a:ext uri="{FF2B5EF4-FFF2-40B4-BE49-F238E27FC236}">
                <a16:creationId xmlns:a16="http://schemas.microsoft.com/office/drawing/2014/main" id="{84E798A7-4682-79D3-6AA2-1E7B4899DC0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4671" y="1423577"/>
            <a:ext cx="53721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Built primarily for SME businesses, CFC offers a broad suite of commercial insurance products. We focus heavily on risks brought on by the intersection of technology and business, and we’ve been first-to-market in a number of emerging risk areas.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FFBF2C78-D645-3C16-9177-77729D001695}"/>
              </a:ext>
            </a:extLst>
          </p:cNvPr>
          <p:cNvSpPr/>
          <p:nvPr userDrawn="1"/>
        </p:nvSpPr>
        <p:spPr>
          <a:xfrm>
            <a:off x="2690857" y="932893"/>
            <a:ext cx="2855058" cy="45719"/>
          </a:xfrm>
          <a:custGeom>
            <a:avLst/>
            <a:gdLst>
              <a:gd name="connsiteX0" fmla="*/ 0 w 3703320"/>
              <a:gd name="connsiteY0" fmla="*/ 75382 h 75382"/>
              <a:gd name="connsiteX1" fmla="*/ 3703320 w 3703320"/>
              <a:gd name="connsiteY1" fmla="*/ 29662 h 75382"/>
              <a:gd name="connsiteX0" fmla="*/ 0 w 3703320"/>
              <a:gd name="connsiteY0" fmla="*/ 51148 h 51148"/>
              <a:gd name="connsiteX1" fmla="*/ 3703320 w 3703320"/>
              <a:gd name="connsiteY1" fmla="*/ 41092 h 51148"/>
              <a:gd name="connsiteX0" fmla="*/ 0 w 3697567"/>
              <a:gd name="connsiteY0" fmla="*/ 40874 h 50105"/>
              <a:gd name="connsiteX1" fmla="*/ 3697567 w 3697567"/>
              <a:gd name="connsiteY1" fmla="*/ 50106 h 50105"/>
              <a:gd name="connsiteX0" fmla="*/ 0 w 3697567"/>
              <a:gd name="connsiteY0" fmla="*/ 39311 h 48543"/>
              <a:gd name="connsiteX1" fmla="*/ 3697567 w 3697567"/>
              <a:gd name="connsiteY1" fmla="*/ 48543 h 48543"/>
              <a:gd name="connsiteX0" fmla="*/ 0 w 3676422"/>
              <a:gd name="connsiteY0" fmla="*/ 43469 h 44570"/>
              <a:gd name="connsiteX1" fmla="*/ 3676422 w 3676422"/>
              <a:gd name="connsiteY1" fmla="*/ 44570 h 44570"/>
              <a:gd name="connsiteX0" fmla="*/ 0 w 3676422"/>
              <a:gd name="connsiteY0" fmla="*/ 31894 h 32995"/>
              <a:gd name="connsiteX1" fmla="*/ 3676422 w 3676422"/>
              <a:gd name="connsiteY1" fmla="*/ 32995 h 32995"/>
              <a:gd name="connsiteX0" fmla="*/ 0 w 3676422"/>
              <a:gd name="connsiteY0" fmla="*/ 30842 h 31943"/>
              <a:gd name="connsiteX1" fmla="*/ 3676422 w 3676422"/>
              <a:gd name="connsiteY1" fmla="*/ 31943 h 31943"/>
              <a:gd name="connsiteX0" fmla="*/ 0 w 3676422"/>
              <a:gd name="connsiteY0" fmla="*/ 29571 h 30672"/>
              <a:gd name="connsiteX1" fmla="*/ 3676422 w 3676422"/>
              <a:gd name="connsiteY1" fmla="*/ 30672 h 30672"/>
              <a:gd name="connsiteX0" fmla="*/ 0 w 3655277"/>
              <a:gd name="connsiteY0" fmla="*/ 31864 h 31864"/>
              <a:gd name="connsiteX1" fmla="*/ 3655277 w 3655277"/>
              <a:gd name="connsiteY1" fmla="*/ 27273 h 31864"/>
              <a:gd name="connsiteX0" fmla="*/ 0 w 3697566"/>
              <a:gd name="connsiteY0" fmla="*/ 29571 h 30672"/>
              <a:gd name="connsiteX1" fmla="*/ 3697566 w 3697566"/>
              <a:gd name="connsiteY1" fmla="*/ 30672 h 30672"/>
              <a:gd name="connsiteX0" fmla="*/ 0 w 3612988"/>
              <a:gd name="connsiteY0" fmla="*/ 30520 h 30520"/>
              <a:gd name="connsiteX1" fmla="*/ 3612988 w 3612988"/>
              <a:gd name="connsiteY1" fmla="*/ 29182 h 30520"/>
              <a:gd name="connsiteX0" fmla="*/ 0 w 3612988"/>
              <a:gd name="connsiteY0" fmla="*/ 29253 h 29253"/>
              <a:gd name="connsiteX1" fmla="*/ 3612988 w 3612988"/>
              <a:gd name="connsiteY1" fmla="*/ 27915 h 2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2988" h="29253">
                <a:moveTo>
                  <a:pt x="0" y="29253"/>
                </a:moveTo>
                <a:cubicBezTo>
                  <a:pt x="1549505" y="-22308"/>
                  <a:pt x="2850097" y="5476"/>
                  <a:pt x="3612988" y="27915"/>
                </a:cubicBezTo>
              </a:path>
            </a:pathLst>
          </a:custGeom>
          <a:noFill/>
          <a:ln w="2540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85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355DCA-5AE7-684D-AA37-25B4873092B7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0">
                <a:srgbClr val="1476B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55367643-6B84-40CF-1534-38BF6F74DBF3}"/>
              </a:ext>
            </a:extLst>
          </p:cNvPr>
          <p:cNvSpPr/>
          <p:nvPr userDrawn="1"/>
        </p:nvSpPr>
        <p:spPr>
          <a:xfrm>
            <a:off x="7129463" y="1195388"/>
            <a:ext cx="4329112" cy="5105400"/>
          </a:xfrm>
          <a:prstGeom prst="roundRect">
            <a:avLst>
              <a:gd name="adj" fmla="val 5765"/>
            </a:avLst>
          </a:prstGeom>
          <a:noFill/>
          <a:ln w="25400" cap="rnd">
            <a:solidFill>
              <a:schemeClr val="bg1"/>
            </a:solidFill>
            <a:prstDash val="dash"/>
            <a:round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FC6A66-FE60-9D44-A6F7-9E471CB46B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429033"/>
              </p:ext>
            </p:extLst>
          </p:nvPr>
        </p:nvGraphicFramePr>
        <p:xfrm>
          <a:off x="7583488" y="2073275"/>
          <a:ext cx="1560512" cy="3500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67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 Ligh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 class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Cyber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Professional liability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Management liability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Environmental liability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Intellectual property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Kidnap &amp; ransom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Medical malpractice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Product recall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Terrorism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Property</a:t>
                      </a:r>
                      <a:r>
                        <a:rPr lang="en-US" sz="900" b="1" i="0" baseline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casualty</a:t>
                      </a: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270B5B-495F-1F4B-A51D-9C769A9F2FFE}"/>
              </a:ext>
            </a:extLst>
          </p:cNvPr>
          <p:cNvGraphicFramePr>
            <a:graphicFrameLocks noGrp="1"/>
          </p:cNvGraphicFramePr>
          <p:nvPr/>
        </p:nvGraphicFramePr>
        <p:xfrm>
          <a:off x="9453563" y="2073275"/>
          <a:ext cx="1490662" cy="378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678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 Ligh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 industry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Financial institutions</a:t>
                      </a:r>
                    </a:p>
                  </a:txBody>
                  <a:tcPr marL="71931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Healthcare</a:t>
                      </a:r>
                    </a:p>
                  </a:txBody>
                  <a:tcPr marL="71931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Life scien</a:t>
                      </a:r>
                      <a:r>
                        <a:rPr lang="en-US" sz="900" b="1" i="0" baseline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</a:t>
                      </a: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Media</a:t>
                      </a:r>
                      <a:r>
                        <a:rPr lang="en-US" sz="900" b="1" i="0" baseline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entertainment</a:t>
                      </a: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Professional services</a:t>
                      </a: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Technology</a:t>
                      </a: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accent2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7" name="Group 9">
            <a:extLst>
              <a:ext uri="{FF2B5EF4-FFF2-40B4-BE49-F238E27FC236}">
                <a16:creationId xmlns:a16="http://schemas.microsoft.com/office/drawing/2014/main" id="{D8846091-570D-7042-BDF9-E9034B987F98}"/>
              </a:ext>
            </a:extLst>
          </p:cNvPr>
          <p:cNvGrpSpPr>
            <a:grpSpLocks/>
          </p:cNvGrpSpPr>
          <p:nvPr/>
        </p:nvGrpSpPr>
        <p:grpSpPr bwMode="auto">
          <a:xfrm>
            <a:off x="7620794" y="965200"/>
            <a:ext cx="3333750" cy="468313"/>
            <a:chOff x="8742071" y="965182"/>
            <a:chExt cx="1492088" cy="467693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B3E17DCD-868A-6C4D-AD46-41EFC8E88818}"/>
                </a:ext>
              </a:extLst>
            </p:cNvPr>
            <p:cNvSpPr/>
            <p:nvPr/>
          </p:nvSpPr>
          <p:spPr>
            <a:xfrm>
              <a:off x="8742071" y="965182"/>
              <a:ext cx="1492088" cy="4676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309118" sx="101277" sy="101277" algn="ctr" rotWithShape="0">
                <a:prstClr val="black">
                  <a:alpha val="11106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8F9AE94A-580C-924D-A2C9-8A39E4BCD4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66162" y="1045140"/>
              <a:ext cx="1446326" cy="30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algn="ctr" eaLnBrk="1" hangingPunct="1"/>
              <a:r>
                <a:rPr lang="en-GB" altLang="en-US" sz="1400" dirty="0">
                  <a:solidFill>
                    <a:schemeClr val="tx2"/>
                  </a:solidFill>
                </a:rPr>
                <a:t>Products in the </a:t>
              </a:r>
              <a:r>
                <a:rPr lang="en-GB" altLang="en-US" sz="1400" b="1" i="0" kern="1200" dirty="0">
                  <a:solidFill>
                    <a:schemeClr val="tx2"/>
                  </a:solidFill>
                  <a:latin typeface="Montserrat SemiBold" pitchFamily="2" charset="77"/>
                  <a:ea typeface="+mn-ea"/>
                  <a:cs typeface="+mn-cs"/>
                </a:rPr>
                <a:t>United Kingdom</a:t>
              </a:r>
            </a:p>
          </p:txBody>
        </p:sp>
      </p:grpSp>
      <p:pic>
        <p:nvPicPr>
          <p:cNvPr id="10" name="Picture 12" descr="A picture containing dark&#10;&#10;Description automatically generated">
            <a:extLst>
              <a:ext uri="{FF2B5EF4-FFF2-40B4-BE49-F238E27FC236}">
                <a16:creationId xmlns:a16="http://schemas.microsoft.com/office/drawing/2014/main" id="{0E3EB0D3-85F2-1243-B8B5-839302DE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20" t="-1776" r="5234" b="24693"/>
          <a:stretch>
            <a:fillRect/>
          </a:stretch>
        </p:blipFill>
        <p:spPr bwMode="auto">
          <a:xfrm>
            <a:off x="9696450" y="4302125"/>
            <a:ext cx="250348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8">
            <a:extLst>
              <a:ext uri="{FF2B5EF4-FFF2-40B4-BE49-F238E27FC236}">
                <a16:creationId xmlns:a16="http://schemas.microsoft.com/office/drawing/2014/main" id="{1A404119-493C-BD4C-B8A8-A22644526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1646238"/>
            <a:ext cx="34083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offers 50 innovative products across </a:t>
            </a:r>
            <a:b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20 different classes of insurance.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745F400-63AC-803B-6960-01FFE4FECBC4}"/>
              </a:ext>
            </a:extLst>
          </p:cNvPr>
          <p:cNvSpPr/>
          <p:nvPr userDrawn="1"/>
        </p:nvSpPr>
        <p:spPr>
          <a:xfrm>
            <a:off x="827846" y="4262784"/>
            <a:ext cx="1712913" cy="2043113"/>
          </a:xfrm>
          <a:prstGeom prst="roundRect">
            <a:avLst>
              <a:gd name="adj" fmla="val 5765"/>
            </a:avLst>
          </a:prstGeom>
          <a:solidFill>
            <a:schemeClr val="tx2">
              <a:alpha val="30000"/>
            </a:schemeClr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B7B9F0B1-B284-B442-33B7-C33F6B0D6C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9446" y="4367559"/>
            <a:ext cx="146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Intellectual property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F4687241-8F1F-315B-2E76-B8C76DCEA14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9446" y="4951759"/>
            <a:ext cx="15033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Protecting intangible assets </a:t>
            </a:r>
            <a:endParaRPr lang="en-GB" altLang="en-US" sz="10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ts val="1400"/>
              </a:lnSpc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has one of the largest IP underwriting teams in London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C8DF0F8-1576-B8B1-3AE9-2D067EA5882C}"/>
              </a:ext>
            </a:extLst>
          </p:cNvPr>
          <p:cNvSpPr/>
          <p:nvPr userDrawn="1"/>
        </p:nvSpPr>
        <p:spPr>
          <a:xfrm>
            <a:off x="2753484" y="4262784"/>
            <a:ext cx="1711325" cy="2043113"/>
          </a:xfrm>
          <a:prstGeom prst="roundRect">
            <a:avLst>
              <a:gd name="adj" fmla="val 5765"/>
            </a:avLst>
          </a:prstGeom>
          <a:solidFill>
            <a:schemeClr val="tx2">
              <a:alpha val="30000"/>
            </a:schemeClr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719617DD-18DE-788C-290D-629CAB26E1C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8734" y="4381847"/>
            <a:ext cx="1177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eHealth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A6693610-8546-1689-A6AE-53E6DA122E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8734" y="4707284"/>
            <a:ext cx="15843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Bespoke coverage </a:t>
            </a:r>
            <a:b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for digital health</a:t>
            </a:r>
          </a:p>
          <a:p>
            <a:pPr eaLnBrk="1" hangingPunct="1">
              <a:lnSpc>
                <a:spcPts val="1400"/>
              </a:lnSpc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In 2017, CFC launched the industry’s first eHealth insurance product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77100D9-4FBB-BB61-7C62-D521C122D2C0}"/>
              </a:ext>
            </a:extLst>
          </p:cNvPr>
          <p:cNvSpPr/>
          <p:nvPr userDrawn="1"/>
        </p:nvSpPr>
        <p:spPr>
          <a:xfrm>
            <a:off x="4688646" y="4262784"/>
            <a:ext cx="1712913" cy="2043113"/>
          </a:xfrm>
          <a:prstGeom prst="roundRect">
            <a:avLst>
              <a:gd name="adj" fmla="val 5765"/>
            </a:avLst>
          </a:prstGeom>
          <a:solidFill>
            <a:schemeClr val="tx2">
              <a:alpha val="30000"/>
            </a:schemeClr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8240F01C-2A7F-168B-BC8D-A89EB536126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91834" y="4381847"/>
            <a:ext cx="1563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chemeClr val="bg1"/>
                </a:solidFill>
              </a:rPr>
              <a:t>Fintech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F3FF2275-4C5F-7E9B-66D6-3AD2A93951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91834" y="4705697"/>
            <a:ext cx="16097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Meeting the needs </a:t>
            </a:r>
            <a:b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of fintech</a:t>
            </a:r>
          </a:p>
          <a:p>
            <a:pPr eaLnBrk="1" hangingPunct="1">
              <a:lnSpc>
                <a:spcPts val="1400"/>
              </a:lnSpc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has a market-leading solution for fintech businesses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2AB109A8-9B46-1A9C-FE50-C79C27B2AA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8950" y="495714"/>
            <a:ext cx="6488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3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Pioneers in </a:t>
            </a:r>
            <a:r>
              <a:rPr lang="en-GB" altLang="en-US" sz="3000" b="1" i="0" dirty="0">
                <a:solidFill>
                  <a:schemeClr val="bg1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emerging risk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4CFF5D78-CF5E-8FE3-D2CA-C888FE87108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4671" y="1423577"/>
            <a:ext cx="53721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Built primarily for SME businesses, CFC offers a broad suite of commercial insurance products. We focus heavily on risks brought on by the intersection of technology and business, and we’ve been first-to-market in a number of emerging risk areas.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73D5BBC-0294-2E22-0A28-8F34B2E223BB}"/>
              </a:ext>
            </a:extLst>
          </p:cNvPr>
          <p:cNvSpPr/>
          <p:nvPr userDrawn="1"/>
        </p:nvSpPr>
        <p:spPr>
          <a:xfrm>
            <a:off x="810384" y="2545109"/>
            <a:ext cx="5597525" cy="1430338"/>
          </a:xfrm>
          <a:prstGeom prst="roundRect">
            <a:avLst>
              <a:gd name="adj" fmla="val 5765"/>
            </a:avLst>
          </a:prstGeom>
          <a:solidFill>
            <a:schemeClr val="tx2"/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85740948-78CE-EF17-67E1-2FC092E4AD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1984" y="2646709"/>
            <a:ext cx="2457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Cyber</a:t>
            </a:r>
          </a:p>
        </p:txBody>
      </p:sp>
      <p:sp>
        <p:nvSpPr>
          <p:cNvPr id="23" name="TextBox 19">
            <a:extLst>
              <a:ext uri="{FF2B5EF4-FFF2-40B4-BE49-F238E27FC236}">
                <a16:creationId xmlns:a16="http://schemas.microsoft.com/office/drawing/2014/main" id="{D50B0934-66D9-AC1A-A449-C7519E7639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1984" y="2970559"/>
            <a:ext cx="5284787" cy="87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Protecting businesses against cyber risk</a:t>
            </a:r>
            <a:endParaRPr lang="en-GB" altLang="en-US" sz="10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2813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With over 25 years’ </a:t>
            </a:r>
            <a:r>
              <a:rPr lang="en-GB" altLang="en-US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experience, </a:t>
            </a: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was one of the first insurance providers to offer cyber insurance</a:t>
            </a:r>
            <a:r>
              <a:rPr lang="en-GB" altLang="en-US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delivers proactive cyber attack prevention, </a:t>
            </a:r>
            <a:r>
              <a:rPr lang="en-GB" sz="1000" b="0" i="0" kern="1200" dirty="0" err="1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unrivaled</a:t>
            </a:r>
            <a:r>
              <a:rPr lang="en-GB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 cyber claims and incident response and award-winning cyber cover.</a:t>
            </a:r>
            <a:endParaRPr lang="en-GB" altLang="en-US" sz="1000" b="0" i="0" kern="1200" dirty="0">
              <a:solidFill>
                <a:schemeClr val="bg1"/>
              </a:solidFill>
              <a:latin typeface="Montserra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Picture 2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241534-386F-C576-2E35-A8827D81E2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646" y="2138709"/>
            <a:ext cx="4619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Freeform 27">
            <a:extLst>
              <a:ext uri="{FF2B5EF4-FFF2-40B4-BE49-F238E27FC236}">
                <a16:creationId xmlns:a16="http://schemas.microsoft.com/office/drawing/2014/main" id="{2DE3F179-99E7-8535-9491-D95D18E7AECA}"/>
              </a:ext>
            </a:extLst>
          </p:cNvPr>
          <p:cNvSpPr/>
          <p:nvPr userDrawn="1"/>
        </p:nvSpPr>
        <p:spPr>
          <a:xfrm>
            <a:off x="2690857" y="932893"/>
            <a:ext cx="2855058" cy="45719"/>
          </a:xfrm>
          <a:custGeom>
            <a:avLst/>
            <a:gdLst>
              <a:gd name="connsiteX0" fmla="*/ 0 w 3703320"/>
              <a:gd name="connsiteY0" fmla="*/ 75382 h 75382"/>
              <a:gd name="connsiteX1" fmla="*/ 3703320 w 3703320"/>
              <a:gd name="connsiteY1" fmla="*/ 29662 h 75382"/>
              <a:gd name="connsiteX0" fmla="*/ 0 w 3703320"/>
              <a:gd name="connsiteY0" fmla="*/ 51148 h 51148"/>
              <a:gd name="connsiteX1" fmla="*/ 3703320 w 3703320"/>
              <a:gd name="connsiteY1" fmla="*/ 41092 h 51148"/>
              <a:gd name="connsiteX0" fmla="*/ 0 w 3697567"/>
              <a:gd name="connsiteY0" fmla="*/ 40874 h 50105"/>
              <a:gd name="connsiteX1" fmla="*/ 3697567 w 3697567"/>
              <a:gd name="connsiteY1" fmla="*/ 50106 h 50105"/>
              <a:gd name="connsiteX0" fmla="*/ 0 w 3697567"/>
              <a:gd name="connsiteY0" fmla="*/ 39311 h 48543"/>
              <a:gd name="connsiteX1" fmla="*/ 3697567 w 3697567"/>
              <a:gd name="connsiteY1" fmla="*/ 48543 h 48543"/>
              <a:gd name="connsiteX0" fmla="*/ 0 w 3676422"/>
              <a:gd name="connsiteY0" fmla="*/ 43469 h 44570"/>
              <a:gd name="connsiteX1" fmla="*/ 3676422 w 3676422"/>
              <a:gd name="connsiteY1" fmla="*/ 44570 h 44570"/>
              <a:gd name="connsiteX0" fmla="*/ 0 w 3676422"/>
              <a:gd name="connsiteY0" fmla="*/ 31894 h 32995"/>
              <a:gd name="connsiteX1" fmla="*/ 3676422 w 3676422"/>
              <a:gd name="connsiteY1" fmla="*/ 32995 h 32995"/>
              <a:gd name="connsiteX0" fmla="*/ 0 w 3676422"/>
              <a:gd name="connsiteY0" fmla="*/ 30842 h 31943"/>
              <a:gd name="connsiteX1" fmla="*/ 3676422 w 3676422"/>
              <a:gd name="connsiteY1" fmla="*/ 31943 h 31943"/>
              <a:gd name="connsiteX0" fmla="*/ 0 w 3676422"/>
              <a:gd name="connsiteY0" fmla="*/ 29571 h 30672"/>
              <a:gd name="connsiteX1" fmla="*/ 3676422 w 3676422"/>
              <a:gd name="connsiteY1" fmla="*/ 30672 h 30672"/>
              <a:gd name="connsiteX0" fmla="*/ 0 w 3655277"/>
              <a:gd name="connsiteY0" fmla="*/ 31864 h 31864"/>
              <a:gd name="connsiteX1" fmla="*/ 3655277 w 3655277"/>
              <a:gd name="connsiteY1" fmla="*/ 27273 h 31864"/>
              <a:gd name="connsiteX0" fmla="*/ 0 w 3697566"/>
              <a:gd name="connsiteY0" fmla="*/ 29571 h 30672"/>
              <a:gd name="connsiteX1" fmla="*/ 3697566 w 3697566"/>
              <a:gd name="connsiteY1" fmla="*/ 30672 h 30672"/>
              <a:gd name="connsiteX0" fmla="*/ 0 w 3612988"/>
              <a:gd name="connsiteY0" fmla="*/ 30520 h 30520"/>
              <a:gd name="connsiteX1" fmla="*/ 3612988 w 3612988"/>
              <a:gd name="connsiteY1" fmla="*/ 29182 h 30520"/>
              <a:gd name="connsiteX0" fmla="*/ 0 w 3612988"/>
              <a:gd name="connsiteY0" fmla="*/ 29253 h 29253"/>
              <a:gd name="connsiteX1" fmla="*/ 3612988 w 3612988"/>
              <a:gd name="connsiteY1" fmla="*/ 27915 h 2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2988" h="29253">
                <a:moveTo>
                  <a:pt x="0" y="29253"/>
                </a:moveTo>
                <a:cubicBezTo>
                  <a:pt x="1549505" y="-22308"/>
                  <a:pt x="2850097" y="5476"/>
                  <a:pt x="3612988" y="27915"/>
                </a:cubicBezTo>
              </a:path>
            </a:pathLst>
          </a:custGeom>
          <a:noFill/>
          <a:ln w="2540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79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_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C92081-400D-524B-B399-C4CA1D4EB7AF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0">
                <a:srgbClr val="1476B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95402C9-25F7-AF7E-2B1B-C4BBAA946A37}"/>
              </a:ext>
            </a:extLst>
          </p:cNvPr>
          <p:cNvSpPr/>
          <p:nvPr userDrawn="1"/>
        </p:nvSpPr>
        <p:spPr>
          <a:xfrm>
            <a:off x="7129463" y="1195388"/>
            <a:ext cx="4329112" cy="5105400"/>
          </a:xfrm>
          <a:prstGeom prst="roundRect">
            <a:avLst>
              <a:gd name="adj" fmla="val 5765"/>
            </a:avLst>
          </a:prstGeom>
          <a:noFill/>
          <a:ln w="25400" cap="rnd">
            <a:solidFill>
              <a:schemeClr val="bg1"/>
            </a:solidFill>
            <a:prstDash val="dash"/>
            <a:round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B91CEFD-E91F-E845-87CD-1635AC7C0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503201"/>
              </p:ext>
            </p:extLst>
          </p:nvPr>
        </p:nvGraphicFramePr>
        <p:xfrm>
          <a:off x="7583488" y="2073275"/>
          <a:ext cx="1560512" cy="3500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67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 Ligh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 class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Cyber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Professional liability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Management liability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Transaction liability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Environmental liability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Intellectual property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Kidnap &amp; ransom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Product recall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Terrorism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Property</a:t>
                      </a:r>
                      <a:r>
                        <a:rPr lang="en-US" sz="900" b="1" i="0" baseline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casualty</a:t>
                      </a: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B30690-070A-4442-8E84-97434278F9B5}"/>
              </a:ext>
            </a:extLst>
          </p:cNvPr>
          <p:cNvGraphicFramePr>
            <a:graphicFrameLocks noGrp="1"/>
          </p:cNvGraphicFramePr>
          <p:nvPr/>
        </p:nvGraphicFramePr>
        <p:xfrm>
          <a:off x="9453563" y="2073275"/>
          <a:ext cx="1490662" cy="3786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679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 Ligh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 industry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Financial institutions</a:t>
                      </a:r>
                    </a:p>
                  </a:txBody>
                  <a:tcPr marL="71931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Healthcare</a:t>
                      </a:r>
                    </a:p>
                  </a:txBody>
                  <a:tcPr marL="71931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Life scien</a:t>
                      </a:r>
                      <a:r>
                        <a:rPr lang="en-US" sz="900" b="1" i="0" baseline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</a:t>
                      </a: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Manufacturing</a:t>
                      </a: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Media</a:t>
                      </a:r>
                      <a:r>
                        <a:rPr lang="en-US" sz="900" b="1" i="0" baseline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entertainment</a:t>
                      </a: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Professional services</a:t>
                      </a: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Technology</a:t>
                      </a: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accent2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5774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7" name="Group 9">
            <a:extLst>
              <a:ext uri="{FF2B5EF4-FFF2-40B4-BE49-F238E27FC236}">
                <a16:creationId xmlns:a16="http://schemas.microsoft.com/office/drawing/2014/main" id="{E524B315-1800-1048-881F-65A3F1E8B969}"/>
              </a:ext>
            </a:extLst>
          </p:cNvPr>
          <p:cNvGrpSpPr>
            <a:grpSpLocks/>
          </p:cNvGrpSpPr>
          <p:nvPr/>
        </p:nvGrpSpPr>
        <p:grpSpPr bwMode="auto">
          <a:xfrm>
            <a:off x="8248650" y="965200"/>
            <a:ext cx="2078037" cy="468313"/>
            <a:chOff x="8742071" y="965182"/>
            <a:chExt cx="1492088" cy="467693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20ED7370-2B5B-714C-B73E-28D752440C93}"/>
                </a:ext>
              </a:extLst>
            </p:cNvPr>
            <p:cNvSpPr/>
            <p:nvPr/>
          </p:nvSpPr>
          <p:spPr>
            <a:xfrm>
              <a:off x="8742071" y="965182"/>
              <a:ext cx="1492088" cy="4676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309118" sx="101277" sy="101277" algn="ctr" rotWithShape="0">
                <a:prstClr val="black">
                  <a:alpha val="11106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15DA0049-B270-974F-99C4-A052A035F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77381" y="1043827"/>
              <a:ext cx="1430586" cy="30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algn="ctr" eaLnBrk="1" hangingPunct="1"/>
              <a:r>
                <a:rPr lang="en-GB" altLang="en-US" sz="1400" dirty="0">
                  <a:solidFill>
                    <a:schemeClr val="tx2"/>
                  </a:solidFill>
                </a:rPr>
                <a:t>Products in </a:t>
              </a:r>
              <a:r>
                <a:rPr lang="en-GB" altLang="en-US" sz="1400" b="1" i="0" dirty="0">
                  <a:solidFill>
                    <a:schemeClr val="tx2"/>
                  </a:solidFill>
                  <a:latin typeface="Montserrat SemiBold" pitchFamily="2" charset="77"/>
                </a:rPr>
                <a:t>Canada</a:t>
              </a:r>
            </a:p>
          </p:txBody>
        </p:sp>
      </p:grpSp>
      <p:pic>
        <p:nvPicPr>
          <p:cNvPr id="10" name="Picture 12" descr="A picture containing dark&#10;&#10;Description automatically generated">
            <a:extLst>
              <a:ext uri="{FF2B5EF4-FFF2-40B4-BE49-F238E27FC236}">
                <a16:creationId xmlns:a16="http://schemas.microsoft.com/office/drawing/2014/main" id="{C2E2B927-B884-B04B-AA29-3869F766A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921" t="-1776" r="5234" b="24693"/>
          <a:stretch>
            <a:fillRect/>
          </a:stretch>
        </p:blipFill>
        <p:spPr bwMode="auto">
          <a:xfrm>
            <a:off x="8983663" y="4302125"/>
            <a:ext cx="3216275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8">
            <a:extLst>
              <a:ext uri="{FF2B5EF4-FFF2-40B4-BE49-F238E27FC236}">
                <a16:creationId xmlns:a16="http://schemas.microsoft.com/office/drawing/2014/main" id="{D7C664F4-9C99-514E-ACC5-FD57306BC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1646238"/>
            <a:ext cx="34083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offers 50 innovative products across </a:t>
            </a:r>
            <a:b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20 different classes of insurance.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AC499EB-73DE-1A46-7479-7543FB7C49EB}"/>
              </a:ext>
            </a:extLst>
          </p:cNvPr>
          <p:cNvSpPr/>
          <p:nvPr userDrawn="1"/>
        </p:nvSpPr>
        <p:spPr>
          <a:xfrm>
            <a:off x="827846" y="4257675"/>
            <a:ext cx="1712913" cy="2043113"/>
          </a:xfrm>
          <a:prstGeom prst="roundRect">
            <a:avLst>
              <a:gd name="adj" fmla="val 5765"/>
            </a:avLst>
          </a:prstGeom>
          <a:solidFill>
            <a:schemeClr val="tx2">
              <a:alpha val="30000"/>
            </a:schemeClr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C11DE12E-0DC2-7F95-CC1D-65FD5E761F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9446" y="4362450"/>
            <a:ext cx="146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Intellectual property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6C05DB63-7B36-010E-4BF4-8FECB3F78A8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9446" y="4946650"/>
            <a:ext cx="15033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Protecting intangible assets </a:t>
            </a:r>
            <a:endParaRPr lang="en-GB" altLang="en-US" sz="10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ts val="1400"/>
              </a:lnSpc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has one of the largest IP underwriting teams in London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C7BF553-E7F9-CEDE-2A26-F48543F28298}"/>
              </a:ext>
            </a:extLst>
          </p:cNvPr>
          <p:cNvSpPr/>
          <p:nvPr userDrawn="1"/>
        </p:nvSpPr>
        <p:spPr>
          <a:xfrm>
            <a:off x="2753484" y="4257675"/>
            <a:ext cx="1711325" cy="2043113"/>
          </a:xfrm>
          <a:prstGeom prst="roundRect">
            <a:avLst>
              <a:gd name="adj" fmla="val 5765"/>
            </a:avLst>
          </a:prstGeom>
          <a:solidFill>
            <a:schemeClr val="tx2">
              <a:alpha val="30000"/>
            </a:schemeClr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08CE21F8-46DA-E3B7-3138-C6C43469DC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8734" y="4376738"/>
            <a:ext cx="1177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eHealth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44FFD5AA-B6CC-58BC-6AE8-4606EB3BED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8734" y="4702175"/>
            <a:ext cx="15843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Bespoke coverage </a:t>
            </a:r>
            <a:b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for digital health</a:t>
            </a:r>
          </a:p>
          <a:p>
            <a:pPr eaLnBrk="1" hangingPunct="1">
              <a:lnSpc>
                <a:spcPts val="1400"/>
              </a:lnSpc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In 2017, CFC launched the industry’s first eHealth insurance product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2B29A19-8CDC-AF3D-9C8A-A987AA094907}"/>
              </a:ext>
            </a:extLst>
          </p:cNvPr>
          <p:cNvSpPr/>
          <p:nvPr userDrawn="1"/>
        </p:nvSpPr>
        <p:spPr>
          <a:xfrm>
            <a:off x="4688646" y="4257675"/>
            <a:ext cx="1712913" cy="2043113"/>
          </a:xfrm>
          <a:prstGeom prst="roundRect">
            <a:avLst>
              <a:gd name="adj" fmla="val 5765"/>
            </a:avLst>
          </a:prstGeom>
          <a:solidFill>
            <a:schemeClr val="tx2">
              <a:alpha val="30000"/>
            </a:schemeClr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1533757D-D3D1-B7D3-697B-1EA804CBD2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91834" y="4376738"/>
            <a:ext cx="1563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chemeClr val="bg1"/>
                </a:solidFill>
              </a:rPr>
              <a:t>Fintech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7E61A0B9-E187-1E9C-2500-393BDC3254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91834" y="4700588"/>
            <a:ext cx="16097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Meeting the needs </a:t>
            </a:r>
            <a:b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of fintech</a:t>
            </a:r>
          </a:p>
          <a:p>
            <a:pPr eaLnBrk="1" hangingPunct="1">
              <a:lnSpc>
                <a:spcPts val="1400"/>
              </a:lnSpc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has a market-leading solution for fintech businesses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60C6004A-C21F-5716-035E-23529E7A7D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8950" y="495714"/>
            <a:ext cx="6488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3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Pioneers in </a:t>
            </a:r>
            <a:r>
              <a:rPr lang="en-GB" altLang="en-US" sz="3000" b="1" i="0" dirty="0">
                <a:solidFill>
                  <a:schemeClr val="bg1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emerging risk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92DBEE5E-5616-D5D3-A999-DB172B2074A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4671" y="1423577"/>
            <a:ext cx="53721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Built primarily for SME businesses, CFC offers a broad suite of commercial insurance products. We focus heavily on risks brought on by the intersection of technology and business, and we’ve been first-to-market in a number of emerging risk areas.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8FC9004-3EF4-6EA8-8894-E8DDFEC79853}"/>
              </a:ext>
            </a:extLst>
          </p:cNvPr>
          <p:cNvSpPr/>
          <p:nvPr userDrawn="1"/>
        </p:nvSpPr>
        <p:spPr>
          <a:xfrm>
            <a:off x="810384" y="2545109"/>
            <a:ext cx="5597525" cy="1430338"/>
          </a:xfrm>
          <a:prstGeom prst="roundRect">
            <a:avLst>
              <a:gd name="adj" fmla="val 5765"/>
            </a:avLst>
          </a:prstGeom>
          <a:solidFill>
            <a:schemeClr val="tx2"/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2515A3CA-B0D6-F364-757A-7682E9893C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1984" y="2646709"/>
            <a:ext cx="2457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Cyber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A106ED18-CF2E-2A8A-FEEF-C8BAADA10F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1984" y="2970559"/>
            <a:ext cx="5284787" cy="87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Protecting businesses against cyber risk</a:t>
            </a:r>
            <a:endParaRPr lang="en-GB" altLang="en-US" sz="10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2813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With over 25 years’ </a:t>
            </a:r>
            <a:r>
              <a:rPr lang="en-GB" altLang="en-US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experience, </a:t>
            </a: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was one of the first insurance providers to offer cyber insurance</a:t>
            </a:r>
            <a:r>
              <a:rPr lang="en-GB" altLang="en-US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delivers proactive cyber attack prevention, </a:t>
            </a:r>
            <a:r>
              <a:rPr lang="en-GB" sz="1000" b="0" i="0" kern="1200" dirty="0" err="1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unrivaled</a:t>
            </a:r>
            <a:r>
              <a:rPr lang="en-GB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 cyber claims and incident response and award-winning cyber cover.</a:t>
            </a:r>
            <a:endParaRPr lang="en-GB" altLang="en-US" sz="1000" b="0" i="0" kern="1200" dirty="0">
              <a:solidFill>
                <a:schemeClr val="bg1"/>
              </a:solidFill>
              <a:latin typeface="Montserra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7" name="Picture 28" descr="Shape&#10;&#10;Description automatically generated with medium confidence">
            <a:extLst>
              <a:ext uri="{FF2B5EF4-FFF2-40B4-BE49-F238E27FC236}">
                <a16:creationId xmlns:a16="http://schemas.microsoft.com/office/drawing/2014/main" id="{D4EC9769-2FC9-63B7-D733-C6901C5C6D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646" y="2138709"/>
            <a:ext cx="4619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22">
            <a:extLst>
              <a:ext uri="{FF2B5EF4-FFF2-40B4-BE49-F238E27FC236}">
                <a16:creationId xmlns:a16="http://schemas.microsoft.com/office/drawing/2014/main" id="{68895757-C4B4-FCD9-58E8-985105C6EAC6}"/>
              </a:ext>
            </a:extLst>
          </p:cNvPr>
          <p:cNvSpPr/>
          <p:nvPr userDrawn="1"/>
        </p:nvSpPr>
        <p:spPr>
          <a:xfrm>
            <a:off x="2690857" y="932893"/>
            <a:ext cx="2855058" cy="45719"/>
          </a:xfrm>
          <a:custGeom>
            <a:avLst/>
            <a:gdLst>
              <a:gd name="connsiteX0" fmla="*/ 0 w 3703320"/>
              <a:gd name="connsiteY0" fmla="*/ 75382 h 75382"/>
              <a:gd name="connsiteX1" fmla="*/ 3703320 w 3703320"/>
              <a:gd name="connsiteY1" fmla="*/ 29662 h 75382"/>
              <a:gd name="connsiteX0" fmla="*/ 0 w 3703320"/>
              <a:gd name="connsiteY0" fmla="*/ 51148 h 51148"/>
              <a:gd name="connsiteX1" fmla="*/ 3703320 w 3703320"/>
              <a:gd name="connsiteY1" fmla="*/ 41092 h 51148"/>
              <a:gd name="connsiteX0" fmla="*/ 0 w 3697567"/>
              <a:gd name="connsiteY0" fmla="*/ 40874 h 50105"/>
              <a:gd name="connsiteX1" fmla="*/ 3697567 w 3697567"/>
              <a:gd name="connsiteY1" fmla="*/ 50106 h 50105"/>
              <a:gd name="connsiteX0" fmla="*/ 0 w 3697567"/>
              <a:gd name="connsiteY0" fmla="*/ 39311 h 48543"/>
              <a:gd name="connsiteX1" fmla="*/ 3697567 w 3697567"/>
              <a:gd name="connsiteY1" fmla="*/ 48543 h 48543"/>
              <a:gd name="connsiteX0" fmla="*/ 0 w 3676422"/>
              <a:gd name="connsiteY0" fmla="*/ 43469 h 44570"/>
              <a:gd name="connsiteX1" fmla="*/ 3676422 w 3676422"/>
              <a:gd name="connsiteY1" fmla="*/ 44570 h 44570"/>
              <a:gd name="connsiteX0" fmla="*/ 0 w 3676422"/>
              <a:gd name="connsiteY0" fmla="*/ 31894 h 32995"/>
              <a:gd name="connsiteX1" fmla="*/ 3676422 w 3676422"/>
              <a:gd name="connsiteY1" fmla="*/ 32995 h 32995"/>
              <a:gd name="connsiteX0" fmla="*/ 0 w 3676422"/>
              <a:gd name="connsiteY0" fmla="*/ 30842 h 31943"/>
              <a:gd name="connsiteX1" fmla="*/ 3676422 w 3676422"/>
              <a:gd name="connsiteY1" fmla="*/ 31943 h 31943"/>
              <a:gd name="connsiteX0" fmla="*/ 0 w 3676422"/>
              <a:gd name="connsiteY0" fmla="*/ 29571 h 30672"/>
              <a:gd name="connsiteX1" fmla="*/ 3676422 w 3676422"/>
              <a:gd name="connsiteY1" fmla="*/ 30672 h 30672"/>
              <a:gd name="connsiteX0" fmla="*/ 0 w 3655277"/>
              <a:gd name="connsiteY0" fmla="*/ 31864 h 31864"/>
              <a:gd name="connsiteX1" fmla="*/ 3655277 w 3655277"/>
              <a:gd name="connsiteY1" fmla="*/ 27273 h 31864"/>
              <a:gd name="connsiteX0" fmla="*/ 0 w 3697566"/>
              <a:gd name="connsiteY0" fmla="*/ 29571 h 30672"/>
              <a:gd name="connsiteX1" fmla="*/ 3697566 w 3697566"/>
              <a:gd name="connsiteY1" fmla="*/ 30672 h 30672"/>
              <a:gd name="connsiteX0" fmla="*/ 0 w 3612988"/>
              <a:gd name="connsiteY0" fmla="*/ 30520 h 30520"/>
              <a:gd name="connsiteX1" fmla="*/ 3612988 w 3612988"/>
              <a:gd name="connsiteY1" fmla="*/ 29182 h 30520"/>
              <a:gd name="connsiteX0" fmla="*/ 0 w 3612988"/>
              <a:gd name="connsiteY0" fmla="*/ 29253 h 29253"/>
              <a:gd name="connsiteX1" fmla="*/ 3612988 w 3612988"/>
              <a:gd name="connsiteY1" fmla="*/ 27915 h 2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2988" h="29253">
                <a:moveTo>
                  <a:pt x="0" y="29253"/>
                </a:moveTo>
                <a:cubicBezTo>
                  <a:pt x="1549505" y="-22308"/>
                  <a:pt x="2850097" y="5476"/>
                  <a:pt x="3612988" y="27915"/>
                </a:cubicBezTo>
              </a:path>
            </a:pathLst>
          </a:custGeom>
          <a:noFill/>
          <a:ln w="2540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79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_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A683DD-2750-1044-89AD-61580BE6F04D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0">
                <a:srgbClr val="1476B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24B679B-5929-CB29-C75A-8E8F0C4CCCE9}"/>
              </a:ext>
            </a:extLst>
          </p:cNvPr>
          <p:cNvSpPr/>
          <p:nvPr userDrawn="1"/>
        </p:nvSpPr>
        <p:spPr>
          <a:xfrm>
            <a:off x="7129463" y="1195388"/>
            <a:ext cx="4329112" cy="5105400"/>
          </a:xfrm>
          <a:prstGeom prst="roundRect">
            <a:avLst>
              <a:gd name="adj" fmla="val 5765"/>
            </a:avLst>
          </a:prstGeom>
          <a:noFill/>
          <a:ln w="25400" cap="rnd">
            <a:solidFill>
              <a:schemeClr val="bg1"/>
            </a:solidFill>
            <a:prstDash val="dash"/>
            <a:round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2E2970-2C8A-D449-B968-1B3BB0E53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089170"/>
              </p:ext>
            </p:extLst>
          </p:nvPr>
        </p:nvGraphicFramePr>
        <p:xfrm>
          <a:off x="7583488" y="2073275"/>
          <a:ext cx="1560512" cy="3739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74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 Ligh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 class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Cyber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Professional liability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Management liability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Transaction liability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Environmental liability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Intellectual property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Kidnap &amp; ransom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Medical malpractice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Product recall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Terrorism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Property</a:t>
                      </a:r>
                      <a:r>
                        <a:rPr lang="en-US" sz="900" b="1" i="0" baseline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casualty</a:t>
                      </a: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8BF2D7-8FB4-0C46-9A93-E6A830A5EB49}"/>
              </a:ext>
            </a:extLst>
          </p:cNvPr>
          <p:cNvGraphicFramePr>
            <a:graphicFrameLocks noGrp="1"/>
          </p:cNvGraphicFramePr>
          <p:nvPr/>
        </p:nvGraphicFramePr>
        <p:xfrm>
          <a:off x="9453563" y="2073275"/>
          <a:ext cx="1490662" cy="3521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7677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 Ligh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 industry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Financial institutions</a:t>
                      </a:r>
                    </a:p>
                  </a:txBody>
                  <a:tcPr marL="71931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Healthcare</a:t>
                      </a:r>
                    </a:p>
                  </a:txBody>
                  <a:tcPr marL="71931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Life scien</a:t>
                      </a:r>
                      <a:r>
                        <a:rPr lang="en-US" sz="900" b="1" i="0" baseline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</a:t>
                      </a: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Media</a:t>
                      </a:r>
                      <a:r>
                        <a:rPr lang="en-US" sz="900" b="1" i="0" baseline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entertainment</a:t>
                      </a: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Professional services</a:t>
                      </a: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Technology</a:t>
                      </a: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accent2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7" name="Group 9">
            <a:extLst>
              <a:ext uri="{FF2B5EF4-FFF2-40B4-BE49-F238E27FC236}">
                <a16:creationId xmlns:a16="http://schemas.microsoft.com/office/drawing/2014/main" id="{D3153107-A04F-254C-A2A3-829333EA074D}"/>
              </a:ext>
            </a:extLst>
          </p:cNvPr>
          <p:cNvGrpSpPr>
            <a:grpSpLocks/>
          </p:cNvGrpSpPr>
          <p:nvPr/>
        </p:nvGrpSpPr>
        <p:grpSpPr bwMode="auto">
          <a:xfrm>
            <a:off x="8178801" y="965200"/>
            <a:ext cx="2236787" cy="468313"/>
            <a:chOff x="8742071" y="965182"/>
            <a:chExt cx="1492088" cy="467693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FEA715B-D74A-414B-9AA0-FE038EF9AC72}"/>
                </a:ext>
              </a:extLst>
            </p:cNvPr>
            <p:cNvSpPr/>
            <p:nvPr/>
          </p:nvSpPr>
          <p:spPr>
            <a:xfrm>
              <a:off x="8742071" y="965182"/>
              <a:ext cx="1492088" cy="4676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309118" sx="101277" sy="101277" algn="ctr" rotWithShape="0">
                <a:prstClr val="black">
                  <a:alpha val="11106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7F93BA00-A966-4B4A-8B57-A99899312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3573" y="1045140"/>
              <a:ext cx="1384824" cy="30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algn="ctr" eaLnBrk="1" hangingPunct="1"/>
              <a:r>
                <a:rPr lang="en-GB" altLang="en-US" sz="1400" dirty="0">
                  <a:solidFill>
                    <a:schemeClr val="tx2"/>
                  </a:solidFill>
                </a:rPr>
                <a:t>Products in </a:t>
              </a:r>
              <a:r>
                <a:rPr lang="en-GB" altLang="en-US" sz="1400" b="1" i="0" dirty="0">
                  <a:solidFill>
                    <a:schemeClr val="tx2"/>
                  </a:solidFill>
                  <a:latin typeface="Montserrat SemiBold" pitchFamily="2" charset="77"/>
                </a:rPr>
                <a:t>Australia</a:t>
              </a:r>
            </a:p>
          </p:txBody>
        </p:sp>
      </p:grpSp>
      <p:pic>
        <p:nvPicPr>
          <p:cNvPr id="10" name="Picture 12" descr="A picture containing dark&#10;&#10;Description automatically generated">
            <a:extLst>
              <a:ext uri="{FF2B5EF4-FFF2-40B4-BE49-F238E27FC236}">
                <a16:creationId xmlns:a16="http://schemas.microsoft.com/office/drawing/2014/main" id="{F5D1BB00-BD06-F34E-9AD0-CC17AE65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20" t="-1776" r="5234" b="24693"/>
          <a:stretch>
            <a:fillRect/>
          </a:stretch>
        </p:blipFill>
        <p:spPr bwMode="auto">
          <a:xfrm>
            <a:off x="9696450" y="4302125"/>
            <a:ext cx="250348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8">
            <a:extLst>
              <a:ext uri="{FF2B5EF4-FFF2-40B4-BE49-F238E27FC236}">
                <a16:creationId xmlns:a16="http://schemas.microsoft.com/office/drawing/2014/main" id="{87B8EA11-984E-1F47-A283-266DC6BB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1646238"/>
            <a:ext cx="34083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offers 50 innovative products across </a:t>
            </a:r>
            <a:b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20 different classes of insurance.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2E2659A-2B9E-4FA3-F119-281F7DF1AEA6}"/>
              </a:ext>
            </a:extLst>
          </p:cNvPr>
          <p:cNvSpPr/>
          <p:nvPr userDrawn="1"/>
        </p:nvSpPr>
        <p:spPr>
          <a:xfrm>
            <a:off x="827846" y="4257675"/>
            <a:ext cx="1712913" cy="2043113"/>
          </a:xfrm>
          <a:prstGeom prst="roundRect">
            <a:avLst>
              <a:gd name="adj" fmla="val 5765"/>
            </a:avLst>
          </a:prstGeom>
          <a:solidFill>
            <a:schemeClr val="tx2">
              <a:alpha val="30000"/>
            </a:schemeClr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E6895BC2-1427-EB13-DB48-C55AFEF8E0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9446" y="4362450"/>
            <a:ext cx="146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Intellectual property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5027FAC8-EC17-01E1-6208-A038376F84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9446" y="4946650"/>
            <a:ext cx="15033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Protecting intangible assets </a:t>
            </a:r>
            <a:endParaRPr lang="en-GB" altLang="en-US" sz="10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ts val="1400"/>
              </a:lnSpc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has one of the largest IP underwriting teams in London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A6BA103-D0BA-CD11-7465-375A26A0A4CA}"/>
              </a:ext>
            </a:extLst>
          </p:cNvPr>
          <p:cNvSpPr/>
          <p:nvPr userDrawn="1"/>
        </p:nvSpPr>
        <p:spPr>
          <a:xfrm>
            <a:off x="2753484" y="4257675"/>
            <a:ext cx="1711325" cy="2043113"/>
          </a:xfrm>
          <a:prstGeom prst="roundRect">
            <a:avLst>
              <a:gd name="adj" fmla="val 5765"/>
            </a:avLst>
          </a:prstGeom>
          <a:solidFill>
            <a:schemeClr val="tx2">
              <a:alpha val="30000"/>
            </a:schemeClr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EB8AFB98-4DCB-3DEA-CE4B-4C8DDEEBD2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8734" y="4376738"/>
            <a:ext cx="1177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eHealth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493E82F8-27F2-45D0-34DA-91BB97D504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8734" y="4702175"/>
            <a:ext cx="15843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Bespoke coverage </a:t>
            </a:r>
            <a:b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for digital health</a:t>
            </a:r>
          </a:p>
          <a:p>
            <a:pPr eaLnBrk="1" hangingPunct="1">
              <a:lnSpc>
                <a:spcPts val="1400"/>
              </a:lnSpc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In 2017, CFC launched the industry’s first eHealth insurance product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E73016F-A6BE-C2B6-75CE-7923DE3FFAD3}"/>
              </a:ext>
            </a:extLst>
          </p:cNvPr>
          <p:cNvSpPr/>
          <p:nvPr userDrawn="1"/>
        </p:nvSpPr>
        <p:spPr>
          <a:xfrm>
            <a:off x="4688646" y="4257675"/>
            <a:ext cx="1712913" cy="2043113"/>
          </a:xfrm>
          <a:prstGeom prst="roundRect">
            <a:avLst>
              <a:gd name="adj" fmla="val 5765"/>
            </a:avLst>
          </a:prstGeom>
          <a:solidFill>
            <a:schemeClr val="tx2">
              <a:alpha val="30000"/>
            </a:schemeClr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1955D572-09BB-ACA8-E1EF-559EF5F758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91834" y="4376738"/>
            <a:ext cx="1563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chemeClr val="bg1"/>
                </a:solidFill>
              </a:rPr>
              <a:t>Fintech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29C98346-31E7-3EDD-C996-CC20F2C6BE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91834" y="4700588"/>
            <a:ext cx="16097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Meeting the needs </a:t>
            </a:r>
            <a:b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of fintech</a:t>
            </a:r>
          </a:p>
          <a:p>
            <a:pPr eaLnBrk="1" hangingPunct="1">
              <a:lnSpc>
                <a:spcPts val="1400"/>
              </a:lnSpc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has a market-leading solution for fintech businesses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B256CF45-9A70-3395-FB62-A164840A02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8950" y="495714"/>
            <a:ext cx="6488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3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Pioneers in </a:t>
            </a:r>
            <a:r>
              <a:rPr lang="en-GB" altLang="en-US" sz="3000" b="1" i="0" dirty="0">
                <a:solidFill>
                  <a:schemeClr val="bg1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emerging risk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33DF501B-9DB0-592A-19CE-E1DE1BFD12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4671" y="1423577"/>
            <a:ext cx="53721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Built primarily for SME businesses, CFC offers a broad suite of commercial insurance products. We focus heavily on risks brought on by the intersection of technology and business, and we’ve been first-to-market in a number of emerging risk areas.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9FF93A6-75F5-A95D-3A12-C970B06C71F8}"/>
              </a:ext>
            </a:extLst>
          </p:cNvPr>
          <p:cNvSpPr/>
          <p:nvPr userDrawn="1"/>
        </p:nvSpPr>
        <p:spPr>
          <a:xfrm>
            <a:off x="810384" y="2545109"/>
            <a:ext cx="5597525" cy="1430338"/>
          </a:xfrm>
          <a:prstGeom prst="roundRect">
            <a:avLst>
              <a:gd name="adj" fmla="val 5765"/>
            </a:avLst>
          </a:prstGeom>
          <a:solidFill>
            <a:schemeClr val="tx2"/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2E06AEA0-FF3D-2087-AFAE-6275863962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1984" y="2646709"/>
            <a:ext cx="2457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Cyber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64742BE0-1825-F58F-6630-0C2E6D09C4B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1984" y="2970559"/>
            <a:ext cx="5284787" cy="87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Protecting businesses against cyber risk</a:t>
            </a:r>
            <a:endParaRPr lang="en-GB" altLang="en-US" sz="10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2813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With over 25 years’ </a:t>
            </a:r>
            <a:r>
              <a:rPr lang="en-GB" altLang="en-US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experience, </a:t>
            </a: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was one of the first insurance providers to offer cyber insurance</a:t>
            </a:r>
            <a:r>
              <a:rPr lang="en-GB" altLang="en-US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delivers proactive cyber attack prevention, </a:t>
            </a:r>
            <a:r>
              <a:rPr lang="en-GB" sz="1000" b="0" i="0" kern="1200" dirty="0" err="1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unrivaled</a:t>
            </a:r>
            <a:r>
              <a:rPr lang="en-GB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 cyber claims and incident response and award-winning cyber cover.</a:t>
            </a:r>
            <a:endParaRPr lang="en-GB" altLang="en-US" sz="1000" b="0" i="0" kern="1200" dirty="0">
              <a:solidFill>
                <a:schemeClr val="bg1"/>
              </a:solidFill>
              <a:latin typeface="Montserra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7" name="Picture 2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3423FF8-7821-3506-3AA3-5864D3362C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646" y="2138709"/>
            <a:ext cx="4619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22">
            <a:extLst>
              <a:ext uri="{FF2B5EF4-FFF2-40B4-BE49-F238E27FC236}">
                <a16:creationId xmlns:a16="http://schemas.microsoft.com/office/drawing/2014/main" id="{44A63B2E-327F-B2D7-BAAE-5F794CDC5944}"/>
              </a:ext>
            </a:extLst>
          </p:cNvPr>
          <p:cNvSpPr/>
          <p:nvPr userDrawn="1"/>
        </p:nvSpPr>
        <p:spPr>
          <a:xfrm>
            <a:off x="2690857" y="932893"/>
            <a:ext cx="2855058" cy="45719"/>
          </a:xfrm>
          <a:custGeom>
            <a:avLst/>
            <a:gdLst>
              <a:gd name="connsiteX0" fmla="*/ 0 w 3703320"/>
              <a:gd name="connsiteY0" fmla="*/ 75382 h 75382"/>
              <a:gd name="connsiteX1" fmla="*/ 3703320 w 3703320"/>
              <a:gd name="connsiteY1" fmla="*/ 29662 h 75382"/>
              <a:gd name="connsiteX0" fmla="*/ 0 w 3703320"/>
              <a:gd name="connsiteY0" fmla="*/ 51148 h 51148"/>
              <a:gd name="connsiteX1" fmla="*/ 3703320 w 3703320"/>
              <a:gd name="connsiteY1" fmla="*/ 41092 h 51148"/>
              <a:gd name="connsiteX0" fmla="*/ 0 w 3697567"/>
              <a:gd name="connsiteY0" fmla="*/ 40874 h 50105"/>
              <a:gd name="connsiteX1" fmla="*/ 3697567 w 3697567"/>
              <a:gd name="connsiteY1" fmla="*/ 50106 h 50105"/>
              <a:gd name="connsiteX0" fmla="*/ 0 w 3697567"/>
              <a:gd name="connsiteY0" fmla="*/ 39311 h 48543"/>
              <a:gd name="connsiteX1" fmla="*/ 3697567 w 3697567"/>
              <a:gd name="connsiteY1" fmla="*/ 48543 h 48543"/>
              <a:gd name="connsiteX0" fmla="*/ 0 w 3676422"/>
              <a:gd name="connsiteY0" fmla="*/ 43469 h 44570"/>
              <a:gd name="connsiteX1" fmla="*/ 3676422 w 3676422"/>
              <a:gd name="connsiteY1" fmla="*/ 44570 h 44570"/>
              <a:gd name="connsiteX0" fmla="*/ 0 w 3676422"/>
              <a:gd name="connsiteY0" fmla="*/ 31894 h 32995"/>
              <a:gd name="connsiteX1" fmla="*/ 3676422 w 3676422"/>
              <a:gd name="connsiteY1" fmla="*/ 32995 h 32995"/>
              <a:gd name="connsiteX0" fmla="*/ 0 w 3676422"/>
              <a:gd name="connsiteY0" fmla="*/ 30842 h 31943"/>
              <a:gd name="connsiteX1" fmla="*/ 3676422 w 3676422"/>
              <a:gd name="connsiteY1" fmla="*/ 31943 h 31943"/>
              <a:gd name="connsiteX0" fmla="*/ 0 w 3676422"/>
              <a:gd name="connsiteY0" fmla="*/ 29571 h 30672"/>
              <a:gd name="connsiteX1" fmla="*/ 3676422 w 3676422"/>
              <a:gd name="connsiteY1" fmla="*/ 30672 h 30672"/>
              <a:gd name="connsiteX0" fmla="*/ 0 w 3655277"/>
              <a:gd name="connsiteY0" fmla="*/ 31864 h 31864"/>
              <a:gd name="connsiteX1" fmla="*/ 3655277 w 3655277"/>
              <a:gd name="connsiteY1" fmla="*/ 27273 h 31864"/>
              <a:gd name="connsiteX0" fmla="*/ 0 w 3697566"/>
              <a:gd name="connsiteY0" fmla="*/ 29571 h 30672"/>
              <a:gd name="connsiteX1" fmla="*/ 3697566 w 3697566"/>
              <a:gd name="connsiteY1" fmla="*/ 30672 h 30672"/>
              <a:gd name="connsiteX0" fmla="*/ 0 w 3612988"/>
              <a:gd name="connsiteY0" fmla="*/ 30520 h 30520"/>
              <a:gd name="connsiteX1" fmla="*/ 3612988 w 3612988"/>
              <a:gd name="connsiteY1" fmla="*/ 29182 h 30520"/>
              <a:gd name="connsiteX0" fmla="*/ 0 w 3612988"/>
              <a:gd name="connsiteY0" fmla="*/ 29253 h 29253"/>
              <a:gd name="connsiteX1" fmla="*/ 3612988 w 3612988"/>
              <a:gd name="connsiteY1" fmla="*/ 27915 h 2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2988" h="29253">
                <a:moveTo>
                  <a:pt x="0" y="29253"/>
                </a:moveTo>
                <a:cubicBezTo>
                  <a:pt x="1549505" y="-22308"/>
                  <a:pt x="2850097" y="5476"/>
                  <a:pt x="3612988" y="27915"/>
                </a:cubicBezTo>
              </a:path>
            </a:pathLst>
          </a:custGeom>
          <a:noFill/>
          <a:ln w="2540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7573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s_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4A683DD-2750-1044-89AD-61580BE6F04D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/>
              </a:gs>
              <a:gs pos="0">
                <a:srgbClr val="1476BA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624B679B-5929-CB29-C75A-8E8F0C4CCCE9}"/>
              </a:ext>
            </a:extLst>
          </p:cNvPr>
          <p:cNvSpPr/>
          <p:nvPr userDrawn="1"/>
        </p:nvSpPr>
        <p:spPr>
          <a:xfrm>
            <a:off x="7129463" y="1195388"/>
            <a:ext cx="4329112" cy="5105400"/>
          </a:xfrm>
          <a:prstGeom prst="roundRect">
            <a:avLst>
              <a:gd name="adj" fmla="val 5765"/>
            </a:avLst>
          </a:prstGeom>
          <a:noFill/>
          <a:ln w="25400" cap="rnd">
            <a:solidFill>
              <a:schemeClr val="bg1"/>
            </a:solidFill>
            <a:prstDash val="dash"/>
            <a:round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2E2970-2C8A-D449-B968-1B3BB0E53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618450"/>
              </p:ext>
            </p:extLst>
          </p:nvPr>
        </p:nvGraphicFramePr>
        <p:xfrm>
          <a:off x="7583488" y="2073275"/>
          <a:ext cx="1560512" cy="345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746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 Ligh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 class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Cyber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Professional liability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Management liability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Transaction liability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Environmental liability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Intellectual property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Kidnap &amp; ransom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Product recall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Terrorism</a:t>
                      </a: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247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Property</a:t>
                      </a:r>
                      <a:r>
                        <a:rPr lang="en-US" sz="900" b="1" i="0" baseline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casualty</a:t>
                      </a: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85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8BF2D7-8FB4-0C46-9A93-E6A830A5EB49}"/>
              </a:ext>
            </a:extLst>
          </p:cNvPr>
          <p:cNvGraphicFramePr>
            <a:graphicFrameLocks noGrp="1"/>
          </p:cNvGraphicFramePr>
          <p:nvPr/>
        </p:nvGraphicFramePr>
        <p:xfrm>
          <a:off x="9453563" y="2073275"/>
          <a:ext cx="1490662" cy="3521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0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97677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Montserrat Light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By industry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Financial institutions</a:t>
                      </a:r>
                    </a:p>
                  </a:txBody>
                  <a:tcPr marL="71931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Healthcare</a:t>
                      </a:r>
                    </a:p>
                  </a:txBody>
                  <a:tcPr marL="71931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Life scien</a:t>
                      </a:r>
                      <a:r>
                        <a:rPr lang="en-US" sz="900" b="1" i="0" baseline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ce</a:t>
                      </a: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Media</a:t>
                      </a:r>
                      <a:r>
                        <a:rPr lang="en-US" sz="900" b="1" i="0" baseline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&amp; entertainment</a:t>
                      </a: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Professional services</a:t>
                      </a: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900" b="1" i="0" dirty="0">
                          <a:solidFill>
                            <a:schemeClr val="bg1"/>
                          </a:solidFill>
                          <a:latin typeface="Montserrat SemiBold" pitchFamily="2" charset="77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Technology</a:t>
                      </a: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accent2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576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endParaRPr lang="en-US" sz="900" b="1" i="0" dirty="0">
                        <a:solidFill>
                          <a:schemeClr val="bg1"/>
                        </a:solidFill>
                        <a:latin typeface="Montserrat SemiBold" pitchFamily="2" charset="77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1931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7" name="Group 9">
            <a:extLst>
              <a:ext uri="{FF2B5EF4-FFF2-40B4-BE49-F238E27FC236}">
                <a16:creationId xmlns:a16="http://schemas.microsoft.com/office/drawing/2014/main" id="{D3153107-A04F-254C-A2A3-829333EA074D}"/>
              </a:ext>
            </a:extLst>
          </p:cNvPr>
          <p:cNvGrpSpPr>
            <a:grpSpLocks/>
          </p:cNvGrpSpPr>
          <p:nvPr/>
        </p:nvGrpSpPr>
        <p:grpSpPr bwMode="auto">
          <a:xfrm>
            <a:off x="8247341" y="965200"/>
            <a:ext cx="2093355" cy="468313"/>
            <a:chOff x="8742071" y="965182"/>
            <a:chExt cx="1492088" cy="467693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FEA715B-D74A-414B-9AA0-FE038EF9AC72}"/>
                </a:ext>
              </a:extLst>
            </p:cNvPr>
            <p:cNvSpPr/>
            <p:nvPr/>
          </p:nvSpPr>
          <p:spPr>
            <a:xfrm>
              <a:off x="8742071" y="965182"/>
              <a:ext cx="1492088" cy="46769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309118" sx="101277" sy="101277" algn="ctr" rotWithShape="0">
                <a:prstClr val="black">
                  <a:alpha val="11106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9" name="TextBox 11">
              <a:extLst>
                <a:ext uri="{FF2B5EF4-FFF2-40B4-BE49-F238E27FC236}">
                  <a16:creationId xmlns:a16="http://schemas.microsoft.com/office/drawing/2014/main" id="{7F93BA00-A966-4B4A-8B57-A998993122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3573" y="1045140"/>
              <a:ext cx="1384824" cy="307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algn="ctr" eaLnBrk="1" hangingPunct="1"/>
              <a:r>
                <a:rPr lang="en-GB" altLang="en-US" sz="1400" dirty="0">
                  <a:solidFill>
                    <a:schemeClr val="tx2"/>
                  </a:solidFill>
                </a:rPr>
                <a:t>Products in </a:t>
              </a:r>
              <a:r>
                <a:rPr lang="en-GB" altLang="en-US" sz="1400" b="1" i="0" dirty="0">
                  <a:solidFill>
                    <a:schemeClr val="tx2"/>
                  </a:solidFill>
                  <a:latin typeface="Montserrat SemiBold" pitchFamily="2" charset="77"/>
                </a:rPr>
                <a:t>Europe</a:t>
              </a:r>
            </a:p>
          </p:txBody>
        </p:sp>
      </p:grpSp>
      <p:pic>
        <p:nvPicPr>
          <p:cNvPr id="10" name="Picture 12" descr="A picture containing dark&#10;&#10;Description automatically generated">
            <a:extLst>
              <a:ext uri="{FF2B5EF4-FFF2-40B4-BE49-F238E27FC236}">
                <a16:creationId xmlns:a16="http://schemas.microsoft.com/office/drawing/2014/main" id="{F5D1BB00-BD06-F34E-9AD0-CC17AE655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20" t="-1776" r="5234" b="24693"/>
          <a:stretch>
            <a:fillRect/>
          </a:stretch>
        </p:blipFill>
        <p:spPr bwMode="auto">
          <a:xfrm>
            <a:off x="9696450" y="4302125"/>
            <a:ext cx="2503488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8">
            <a:extLst>
              <a:ext uri="{FF2B5EF4-FFF2-40B4-BE49-F238E27FC236}">
                <a16:creationId xmlns:a16="http://schemas.microsoft.com/office/drawing/2014/main" id="{87B8EA11-984E-1F47-A283-266DC6BB85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1646238"/>
            <a:ext cx="34083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offers 50 innovative products across </a:t>
            </a:r>
            <a:b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20 different classes of insurance.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2E2659A-2B9E-4FA3-F119-281F7DF1AEA6}"/>
              </a:ext>
            </a:extLst>
          </p:cNvPr>
          <p:cNvSpPr/>
          <p:nvPr userDrawn="1"/>
        </p:nvSpPr>
        <p:spPr>
          <a:xfrm>
            <a:off x="827846" y="4262784"/>
            <a:ext cx="1712913" cy="2043113"/>
          </a:xfrm>
          <a:prstGeom prst="roundRect">
            <a:avLst>
              <a:gd name="adj" fmla="val 5765"/>
            </a:avLst>
          </a:prstGeom>
          <a:solidFill>
            <a:schemeClr val="tx2">
              <a:alpha val="30000"/>
            </a:schemeClr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1" name="TextBox 20">
            <a:extLst>
              <a:ext uri="{FF2B5EF4-FFF2-40B4-BE49-F238E27FC236}">
                <a16:creationId xmlns:a16="http://schemas.microsoft.com/office/drawing/2014/main" id="{E6895BC2-1427-EB13-DB48-C55AFEF8E09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9446" y="4367559"/>
            <a:ext cx="146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Intellectual property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5027FAC8-EC17-01E1-6208-A038376F84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29446" y="4951759"/>
            <a:ext cx="1503363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Protecting intangible assets </a:t>
            </a:r>
            <a:endParaRPr lang="en-GB" altLang="en-US" sz="10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ts val="1400"/>
              </a:lnSpc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has one of the largest IP underwriting teams in London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A6BA103-D0BA-CD11-7465-375A26A0A4CA}"/>
              </a:ext>
            </a:extLst>
          </p:cNvPr>
          <p:cNvSpPr/>
          <p:nvPr userDrawn="1"/>
        </p:nvSpPr>
        <p:spPr>
          <a:xfrm>
            <a:off x="2753484" y="4262784"/>
            <a:ext cx="1711325" cy="2043113"/>
          </a:xfrm>
          <a:prstGeom prst="roundRect">
            <a:avLst>
              <a:gd name="adj" fmla="val 5765"/>
            </a:avLst>
          </a:prstGeom>
          <a:solidFill>
            <a:schemeClr val="tx2">
              <a:alpha val="30000"/>
            </a:schemeClr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EB8AFB98-4DCB-3DEA-CE4B-4C8DDEEBD24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8734" y="4381847"/>
            <a:ext cx="1177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eHealth</a:t>
            </a:r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493E82F8-27F2-45D0-34DA-91BB97D504D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8734" y="4707284"/>
            <a:ext cx="1584325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Bespoke coverage </a:t>
            </a:r>
            <a:b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for digital health</a:t>
            </a:r>
          </a:p>
          <a:p>
            <a:pPr eaLnBrk="1" hangingPunct="1">
              <a:lnSpc>
                <a:spcPts val="1400"/>
              </a:lnSpc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In 2017, CFC launched the industry’s first eHealth insurance product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E73016F-A6BE-C2B6-75CE-7923DE3FFAD3}"/>
              </a:ext>
            </a:extLst>
          </p:cNvPr>
          <p:cNvSpPr/>
          <p:nvPr userDrawn="1"/>
        </p:nvSpPr>
        <p:spPr>
          <a:xfrm>
            <a:off x="4688646" y="4262784"/>
            <a:ext cx="1712913" cy="2043113"/>
          </a:xfrm>
          <a:prstGeom prst="roundRect">
            <a:avLst>
              <a:gd name="adj" fmla="val 5765"/>
            </a:avLst>
          </a:prstGeom>
          <a:solidFill>
            <a:schemeClr val="tx2">
              <a:alpha val="30000"/>
            </a:schemeClr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1955D572-09BB-ACA8-E1EF-559EF5F758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91834" y="4381847"/>
            <a:ext cx="1563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chemeClr val="bg1"/>
                </a:solidFill>
              </a:rPr>
              <a:t>Fintech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29C98346-31E7-3EDD-C996-CC20F2C6BE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791834" y="4705697"/>
            <a:ext cx="16097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Meeting the needs </a:t>
            </a:r>
            <a:b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of fintech</a:t>
            </a:r>
          </a:p>
          <a:p>
            <a:pPr eaLnBrk="1" hangingPunct="1">
              <a:lnSpc>
                <a:spcPts val="1400"/>
              </a:lnSpc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has a market-leading solution for fintech businesses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B256CF45-9A70-3395-FB62-A164840A02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88950" y="495714"/>
            <a:ext cx="64881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3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Pioneers in </a:t>
            </a:r>
            <a:r>
              <a:rPr lang="en-GB" altLang="en-US" sz="3000" b="1" i="0" dirty="0">
                <a:solidFill>
                  <a:schemeClr val="bg1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emerging risk</a:t>
            </a: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33DF501B-9DB0-592A-19CE-E1DE1BFD122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4671" y="1423577"/>
            <a:ext cx="53721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200" dirty="0">
                <a:solidFill>
                  <a:schemeClr val="bg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Built primarily for SME businesses, CFC offers a broad suite of commercial insurance products. We focus heavily on risks brought on by the intersection of technology and business, and we’ve been first-to-market in a number of emerging risk areas.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8B574B7-5C0C-701F-AA18-A5CD21F5682D}"/>
              </a:ext>
            </a:extLst>
          </p:cNvPr>
          <p:cNvSpPr/>
          <p:nvPr userDrawn="1"/>
        </p:nvSpPr>
        <p:spPr>
          <a:xfrm>
            <a:off x="810384" y="2545109"/>
            <a:ext cx="5597525" cy="1430338"/>
          </a:xfrm>
          <a:prstGeom prst="roundRect">
            <a:avLst>
              <a:gd name="adj" fmla="val 5765"/>
            </a:avLst>
          </a:prstGeom>
          <a:solidFill>
            <a:schemeClr val="tx2"/>
          </a:solidFill>
          <a:ln>
            <a:noFill/>
          </a:ln>
          <a:effectLst>
            <a:outerShdw blurRad="309118" sx="101277" sy="101277" algn="ctr" rotWithShape="0">
              <a:prstClr val="black">
                <a:alpha val="11106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TextBox 18">
            <a:extLst>
              <a:ext uri="{FF2B5EF4-FFF2-40B4-BE49-F238E27FC236}">
                <a16:creationId xmlns:a16="http://schemas.microsoft.com/office/drawing/2014/main" id="{D7B6E33F-7FE8-ED1B-B38A-F6F32354CC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1984" y="2646709"/>
            <a:ext cx="2457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600">
                <a:solidFill>
                  <a:schemeClr val="bg1"/>
                </a:solidFill>
              </a:rPr>
              <a:t>Cyber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id="{F5571AAC-F327-74A1-42F0-32569EC6A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1984" y="2970559"/>
            <a:ext cx="5284787" cy="874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1400"/>
              </a:lnSpc>
              <a:spcAft>
                <a:spcPts val="600"/>
              </a:spcAft>
            </a:pPr>
            <a:r>
              <a:rPr lang="en-GB" altLang="en-US" sz="10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Protecting businesses against cyber risk</a:t>
            </a:r>
            <a:endParaRPr lang="en-GB" altLang="en-US" sz="10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2813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With over 25 years’ </a:t>
            </a:r>
            <a:r>
              <a:rPr lang="en-GB" altLang="en-US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experience, </a:t>
            </a:r>
            <a:r>
              <a:rPr lang="en-GB" altLang="en-US" sz="1000" b="0" i="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was one of the first insurance providers to offer cyber insurance</a:t>
            </a:r>
            <a:r>
              <a:rPr lang="en-GB" altLang="en-US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delivers proactive cyber attack prevention, </a:t>
            </a:r>
            <a:r>
              <a:rPr lang="en-GB" sz="1000" b="0" i="0" kern="1200" dirty="0" err="1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unrivaled</a:t>
            </a:r>
            <a:r>
              <a:rPr lang="en-GB" sz="1000" b="0" i="0" kern="1200" dirty="0">
                <a:solidFill>
                  <a:schemeClr val="bg1"/>
                </a:solidFill>
                <a:latin typeface="Montserrat" pitchFamily="2" charset="77"/>
                <a:ea typeface="Verdana" panose="020B0604030504040204" pitchFamily="34" charset="0"/>
                <a:cs typeface="Verdana" panose="020B0604030504040204" pitchFamily="34" charset="0"/>
              </a:rPr>
              <a:t> cyber claims and incident response and award-winning cyber cover.</a:t>
            </a:r>
            <a:endParaRPr lang="en-GB" altLang="en-US" sz="1000" b="0" i="0" kern="1200" dirty="0">
              <a:solidFill>
                <a:schemeClr val="bg1"/>
              </a:solidFill>
              <a:latin typeface="Montserra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7" name="Picture 28" descr="Shape&#10;&#10;Description automatically generated with medium confidence">
            <a:extLst>
              <a:ext uri="{FF2B5EF4-FFF2-40B4-BE49-F238E27FC236}">
                <a16:creationId xmlns:a16="http://schemas.microsoft.com/office/drawing/2014/main" id="{EC6E3D44-F631-A84F-1F9C-F8E06554EE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5646" y="2138709"/>
            <a:ext cx="461963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Freeform 22">
            <a:extLst>
              <a:ext uri="{FF2B5EF4-FFF2-40B4-BE49-F238E27FC236}">
                <a16:creationId xmlns:a16="http://schemas.microsoft.com/office/drawing/2014/main" id="{E3D20465-7180-17ED-2A16-2999E6BFAF64}"/>
              </a:ext>
            </a:extLst>
          </p:cNvPr>
          <p:cNvSpPr/>
          <p:nvPr userDrawn="1"/>
        </p:nvSpPr>
        <p:spPr>
          <a:xfrm>
            <a:off x="2690857" y="932893"/>
            <a:ext cx="2855058" cy="45719"/>
          </a:xfrm>
          <a:custGeom>
            <a:avLst/>
            <a:gdLst>
              <a:gd name="connsiteX0" fmla="*/ 0 w 3703320"/>
              <a:gd name="connsiteY0" fmla="*/ 75382 h 75382"/>
              <a:gd name="connsiteX1" fmla="*/ 3703320 w 3703320"/>
              <a:gd name="connsiteY1" fmla="*/ 29662 h 75382"/>
              <a:gd name="connsiteX0" fmla="*/ 0 w 3703320"/>
              <a:gd name="connsiteY0" fmla="*/ 51148 h 51148"/>
              <a:gd name="connsiteX1" fmla="*/ 3703320 w 3703320"/>
              <a:gd name="connsiteY1" fmla="*/ 41092 h 51148"/>
              <a:gd name="connsiteX0" fmla="*/ 0 w 3697567"/>
              <a:gd name="connsiteY0" fmla="*/ 40874 h 50105"/>
              <a:gd name="connsiteX1" fmla="*/ 3697567 w 3697567"/>
              <a:gd name="connsiteY1" fmla="*/ 50106 h 50105"/>
              <a:gd name="connsiteX0" fmla="*/ 0 w 3697567"/>
              <a:gd name="connsiteY0" fmla="*/ 39311 h 48543"/>
              <a:gd name="connsiteX1" fmla="*/ 3697567 w 3697567"/>
              <a:gd name="connsiteY1" fmla="*/ 48543 h 48543"/>
              <a:gd name="connsiteX0" fmla="*/ 0 w 3676422"/>
              <a:gd name="connsiteY0" fmla="*/ 43469 h 44570"/>
              <a:gd name="connsiteX1" fmla="*/ 3676422 w 3676422"/>
              <a:gd name="connsiteY1" fmla="*/ 44570 h 44570"/>
              <a:gd name="connsiteX0" fmla="*/ 0 w 3676422"/>
              <a:gd name="connsiteY0" fmla="*/ 31894 h 32995"/>
              <a:gd name="connsiteX1" fmla="*/ 3676422 w 3676422"/>
              <a:gd name="connsiteY1" fmla="*/ 32995 h 32995"/>
              <a:gd name="connsiteX0" fmla="*/ 0 w 3676422"/>
              <a:gd name="connsiteY0" fmla="*/ 30842 h 31943"/>
              <a:gd name="connsiteX1" fmla="*/ 3676422 w 3676422"/>
              <a:gd name="connsiteY1" fmla="*/ 31943 h 31943"/>
              <a:gd name="connsiteX0" fmla="*/ 0 w 3676422"/>
              <a:gd name="connsiteY0" fmla="*/ 29571 h 30672"/>
              <a:gd name="connsiteX1" fmla="*/ 3676422 w 3676422"/>
              <a:gd name="connsiteY1" fmla="*/ 30672 h 30672"/>
              <a:gd name="connsiteX0" fmla="*/ 0 w 3655277"/>
              <a:gd name="connsiteY0" fmla="*/ 31864 h 31864"/>
              <a:gd name="connsiteX1" fmla="*/ 3655277 w 3655277"/>
              <a:gd name="connsiteY1" fmla="*/ 27273 h 31864"/>
              <a:gd name="connsiteX0" fmla="*/ 0 w 3697566"/>
              <a:gd name="connsiteY0" fmla="*/ 29571 h 30672"/>
              <a:gd name="connsiteX1" fmla="*/ 3697566 w 3697566"/>
              <a:gd name="connsiteY1" fmla="*/ 30672 h 30672"/>
              <a:gd name="connsiteX0" fmla="*/ 0 w 3612988"/>
              <a:gd name="connsiteY0" fmla="*/ 30520 h 30520"/>
              <a:gd name="connsiteX1" fmla="*/ 3612988 w 3612988"/>
              <a:gd name="connsiteY1" fmla="*/ 29182 h 30520"/>
              <a:gd name="connsiteX0" fmla="*/ 0 w 3612988"/>
              <a:gd name="connsiteY0" fmla="*/ 29253 h 29253"/>
              <a:gd name="connsiteX1" fmla="*/ 3612988 w 3612988"/>
              <a:gd name="connsiteY1" fmla="*/ 27915 h 2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2988" h="29253">
                <a:moveTo>
                  <a:pt x="0" y="29253"/>
                </a:moveTo>
                <a:cubicBezTo>
                  <a:pt x="1549505" y="-22308"/>
                  <a:pt x="2850097" y="5476"/>
                  <a:pt x="3612988" y="27915"/>
                </a:cubicBezTo>
              </a:path>
            </a:pathLst>
          </a:custGeom>
          <a:noFill/>
          <a:ln w="2540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0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6E661-A019-261A-72E2-ED6DC01A5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493CA-0745-D74E-6C58-EC55365E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4F0D5-E143-496C-D5C9-9CEF45A71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CBC5-112E-4256-A67C-8B63C7E5E75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9B7A1-05F2-D01D-0DCA-4A175675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99F48-ACCC-4589-298B-1177680C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0E30-A307-451D-AF85-2B756DA72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734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n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936B7B86-32FF-2B60-079D-CED2E8394C8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7A5CBA"/>
              </a:gs>
              <a:gs pos="0">
                <a:schemeClr val="accent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3" name="Picture 52" descr="A network of dots and lines&#10;&#10;Description automatically generated">
            <a:extLst>
              <a:ext uri="{FF2B5EF4-FFF2-40B4-BE49-F238E27FC236}">
                <a16:creationId xmlns:a16="http://schemas.microsoft.com/office/drawing/2014/main" id="{4267E6DA-D1C0-0370-3CF6-40129A1E1B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6085">
            <a:off x="2938066" y="-1053858"/>
            <a:ext cx="9667875" cy="1149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7">
            <a:extLst>
              <a:ext uri="{FF2B5EF4-FFF2-40B4-BE49-F238E27FC236}">
                <a16:creationId xmlns:a16="http://schemas.microsoft.com/office/drawing/2014/main" id="{5CA8B94E-B900-F745-B4A1-89D05D3B88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85775"/>
            <a:ext cx="8344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3000" dirty="0">
                <a:solidFill>
                  <a:schemeClr val="bg1"/>
                </a:solidFill>
              </a:rPr>
              <a:t>An insurance platform built </a:t>
            </a:r>
            <a:r>
              <a:rPr lang="en-GB" altLang="en-US" sz="3000" b="1" i="0" dirty="0">
                <a:solidFill>
                  <a:schemeClr val="bg1"/>
                </a:solidFill>
                <a:latin typeface="Montserrat SemiBold" pitchFamily="2" charset="77"/>
              </a:rPr>
              <a:t>for the future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04C29EF-C628-ECC2-0F52-6B30216BCC40}"/>
              </a:ext>
            </a:extLst>
          </p:cNvPr>
          <p:cNvGrpSpPr/>
          <p:nvPr userDrawn="1"/>
        </p:nvGrpSpPr>
        <p:grpSpPr>
          <a:xfrm>
            <a:off x="-335791" y="5208713"/>
            <a:ext cx="3617982" cy="1184656"/>
            <a:chOff x="51134" y="5372069"/>
            <a:chExt cx="3617982" cy="1184656"/>
          </a:xfrm>
        </p:grpSpPr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26B2197A-8624-5A4B-A4A9-4C4881B22570}"/>
                </a:ext>
              </a:extLst>
            </p:cNvPr>
            <p:cNvSpPr/>
            <p:nvPr/>
          </p:nvSpPr>
          <p:spPr>
            <a:xfrm>
              <a:off x="51134" y="5372069"/>
              <a:ext cx="3617982" cy="1184656"/>
            </a:xfrm>
            <a:prstGeom prst="roundRect">
              <a:avLst>
                <a:gd name="adj" fmla="val 610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7F576A90-12D3-354B-9F8D-3A82B9541285}"/>
                </a:ext>
              </a:extLst>
            </p:cNvPr>
            <p:cNvSpPr txBox="1">
              <a:spLocks/>
            </p:cNvSpPr>
            <p:nvPr/>
          </p:nvSpPr>
          <p:spPr>
            <a:xfrm>
              <a:off x="802090" y="5865367"/>
              <a:ext cx="2273300" cy="68141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b="0" i="0" kern="1200">
                  <a:solidFill>
                    <a:schemeClr val="tx1"/>
                  </a:solidFill>
                  <a:latin typeface="Nexa-Light" panose="02000000000000000000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GB" sz="1200" dirty="0">
                  <a:solidFill>
                    <a:schemeClr val="bg2"/>
                  </a:solidFill>
                  <a:latin typeface="Montserrat Medium" pitchFamily="2" charset="77"/>
                </a:rPr>
                <a:t>Excellence in E-Trading</a:t>
              </a:r>
            </a:p>
            <a:p>
              <a:pPr marL="0" indent="0" fontAlgn="auto">
                <a:spcBef>
                  <a:spcPts val="60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GB" sz="1000" dirty="0">
                  <a:latin typeface="Montserrat Light" pitchFamily="2" charset="77"/>
                </a:rPr>
                <a:t>Insurance Times Awards 2021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B854021-2C8B-5049-A321-B0B06642760E}"/>
                </a:ext>
              </a:extLst>
            </p:cNvPr>
            <p:cNvGrpSpPr/>
            <p:nvPr/>
          </p:nvGrpSpPr>
          <p:grpSpPr>
            <a:xfrm>
              <a:off x="890566" y="5605028"/>
              <a:ext cx="970983" cy="162909"/>
              <a:chOff x="6594730" y="753185"/>
              <a:chExt cx="970983" cy="162909"/>
            </a:xfrm>
            <a:solidFill>
              <a:schemeClr val="tx2"/>
            </a:solidFill>
          </p:grpSpPr>
          <p:sp>
            <p:nvSpPr>
              <p:cNvPr id="21" name="5-point Star 20">
                <a:extLst>
                  <a:ext uri="{FF2B5EF4-FFF2-40B4-BE49-F238E27FC236}">
                    <a16:creationId xmlns:a16="http://schemas.microsoft.com/office/drawing/2014/main" id="{1E3A8273-A54F-D841-B2E9-CFD682F11403}"/>
                  </a:ext>
                </a:extLst>
              </p:cNvPr>
              <p:cNvSpPr/>
              <p:nvPr/>
            </p:nvSpPr>
            <p:spPr>
              <a:xfrm>
                <a:off x="6594730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2" name="5-point Star 21">
                <a:extLst>
                  <a:ext uri="{FF2B5EF4-FFF2-40B4-BE49-F238E27FC236}">
                    <a16:creationId xmlns:a16="http://schemas.microsoft.com/office/drawing/2014/main" id="{FD3CB09E-B5DE-5849-B865-5CE325351A22}"/>
                  </a:ext>
                </a:extLst>
              </p:cNvPr>
              <p:cNvSpPr/>
              <p:nvPr/>
            </p:nvSpPr>
            <p:spPr>
              <a:xfrm>
                <a:off x="6796748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3" name="5-point Star 22">
                <a:extLst>
                  <a:ext uri="{FF2B5EF4-FFF2-40B4-BE49-F238E27FC236}">
                    <a16:creationId xmlns:a16="http://schemas.microsoft.com/office/drawing/2014/main" id="{20662691-264B-7643-BC04-4A5B42E4AFA8}"/>
                  </a:ext>
                </a:extLst>
              </p:cNvPr>
              <p:cNvSpPr/>
              <p:nvPr/>
            </p:nvSpPr>
            <p:spPr>
              <a:xfrm>
                <a:off x="6998766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4" name="5-point Star 23">
                <a:extLst>
                  <a:ext uri="{FF2B5EF4-FFF2-40B4-BE49-F238E27FC236}">
                    <a16:creationId xmlns:a16="http://schemas.microsoft.com/office/drawing/2014/main" id="{AD2CB2C0-042E-124E-91E8-71855957C086}"/>
                  </a:ext>
                </a:extLst>
              </p:cNvPr>
              <p:cNvSpPr/>
              <p:nvPr/>
            </p:nvSpPr>
            <p:spPr>
              <a:xfrm>
                <a:off x="7200784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25" name="5-point Star 24">
                <a:extLst>
                  <a:ext uri="{FF2B5EF4-FFF2-40B4-BE49-F238E27FC236}">
                    <a16:creationId xmlns:a16="http://schemas.microsoft.com/office/drawing/2014/main" id="{A851243B-77ED-1247-9B97-C2807EA8FAF1}"/>
                  </a:ext>
                </a:extLst>
              </p:cNvPr>
              <p:cNvSpPr/>
              <p:nvPr/>
            </p:nvSpPr>
            <p:spPr>
              <a:xfrm>
                <a:off x="7402804" y="753185"/>
                <a:ext cx="162909" cy="162909"/>
              </a:xfrm>
              <a:prstGeom prst="star5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  <p:sp>
        <p:nvSpPr>
          <p:cNvPr id="26" name="TextBox 18">
            <a:extLst>
              <a:ext uri="{FF2B5EF4-FFF2-40B4-BE49-F238E27FC236}">
                <a16:creationId xmlns:a16="http://schemas.microsoft.com/office/drawing/2014/main" id="{B5E3EA18-0DD5-72EE-BF40-6D5B1275D0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4671" y="1420403"/>
            <a:ext cx="6467951" cy="23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>
              <a:lnSpc>
                <a:spcPct val="120000"/>
              </a:lnSpc>
            </a:pPr>
            <a:r>
              <a:rPr lang="en-GB" altLang="en-US" sz="1400" dirty="0">
                <a:solidFill>
                  <a:schemeClr val="bg1"/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Connect is the fastest and simplest way to transact business with CFC.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7AC47E9-0A12-0812-DD5C-CC05CF74C8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26712" y="546708"/>
            <a:ext cx="1285839" cy="498210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9E74FC24-0EAC-C42B-DE43-CBFBCA1552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912609" y="2341787"/>
            <a:ext cx="5359853" cy="3283400"/>
            <a:chOff x="5800178" y="2311879"/>
            <a:chExt cx="4867614" cy="2982016"/>
          </a:xfrm>
        </p:grpSpPr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9E2B72F-1F28-7222-0683-9ADF06CEB3C9}"/>
                </a:ext>
              </a:extLst>
            </p:cNvPr>
            <p:cNvSpPr/>
            <p:nvPr userDrawn="1"/>
          </p:nvSpPr>
          <p:spPr>
            <a:xfrm>
              <a:off x="5968371" y="2311879"/>
              <a:ext cx="4535504" cy="2982016"/>
            </a:xfrm>
            <a:prstGeom prst="roundRect">
              <a:avLst>
                <a:gd name="adj" fmla="val 4748"/>
              </a:avLst>
            </a:prstGeom>
            <a:solidFill>
              <a:schemeClr val="bg1"/>
            </a:solidFill>
            <a:ln>
              <a:noFill/>
            </a:ln>
            <a:effectLst>
              <a:outerShdw blurRad="139700" sx="102000" sy="102000" algn="ctr" rotWithShape="0">
                <a:prstClr val="black">
                  <a:alpha val="7773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0A1B801-53A3-86BF-15F0-B451B51FF1FA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6401887" y="2641516"/>
              <a:ext cx="3664196" cy="386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GB" altLang="en-US" sz="2200">
                  <a:solidFill>
                    <a:schemeClr val="tx2"/>
                  </a:solidFill>
                </a:rPr>
                <a:t>Instant quote</a:t>
              </a:r>
              <a:endParaRPr lang="en-US" altLang="en-US" sz="220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1D4477F-47E8-6593-5F20-A6ED6E45814A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800178" y="3144984"/>
              <a:ext cx="4867614" cy="51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GB" altLang="en-US" sz="1200">
                  <a:solidFill>
                    <a:schemeClr val="tx2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Please provide the company’s web address.</a:t>
              </a:r>
            </a:p>
            <a:p>
              <a:pPr algn="ctr">
                <a:lnSpc>
                  <a:spcPct val="120000"/>
                </a:lnSpc>
              </a:pPr>
              <a:r>
                <a:rPr lang="en-GB" altLang="en-US" sz="1200">
                  <a:solidFill>
                    <a:schemeClr val="tx2"/>
                  </a:solidFill>
                  <a:latin typeface="Montserrat" panose="00000500000000000000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If you don’t have that use the company’s name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CBF35BD-FB3F-938E-41B0-5D81C336DCD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6259062" y="3899436"/>
              <a:ext cx="3949846" cy="426500"/>
              <a:chOff x="6259062" y="3899436"/>
              <a:chExt cx="3949846" cy="426500"/>
            </a:xfrm>
          </p:grpSpPr>
          <p:sp>
            <p:nvSpPr>
              <p:cNvPr id="49" name="Rounded Rectangle 48">
                <a:extLst>
                  <a:ext uri="{FF2B5EF4-FFF2-40B4-BE49-F238E27FC236}">
                    <a16:creationId xmlns:a16="http://schemas.microsoft.com/office/drawing/2014/main" id="{316E97EC-51DA-8D8C-398B-4B5D7D67B2FD}"/>
                  </a:ext>
                </a:extLst>
              </p:cNvPr>
              <p:cNvSpPr/>
              <p:nvPr userDrawn="1"/>
            </p:nvSpPr>
            <p:spPr>
              <a:xfrm>
                <a:off x="6259145" y="3899817"/>
                <a:ext cx="3949681" cy="426206"/>
              </a:xfrm>
              <a:prstGeom prst="roundRect">
                <a:avLst>
                  <a:gd name="adj" fmla="val 19256"/>
                </a:avLst>
              </a:prstGeom>
              <a:solidFill>
                <a:schemeClr val="bg1"/>
              </a:solidFill>
              <a:ln w="6350">
                <a:solidFill>
                  <a:srgbClr val="149BD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401AEC1-31E3-A008-BE3A-6DA3B7140744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6314951" y="3957987"/>
                <a:ext cx="2313551" cy="266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GB" altLang="en-US" sz="1200">
                    <a:solidFill>
                      <a:schemeClr val="tx2"/>
                    </a:solidFill>
                    <a:latin typeface="Montserrat" panose="00000500000000000000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www.yourcompany.com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67BD4DA-00ED-92A8-867A-EBBE568C4EF2}"/>
                  </a:ext>
                </a:extLst>
              </p:cNvPr>
              <p:cNvSpPr txBox="1">
                <a:spLocks noChangeArrowheads="1"/>
              </p:cNvSpPr>
              <p:nvPr userDrawn="1"/>
            </p:nvSpPr>
            <p:spPr bwMode="auto">
              <a:xfrm>
                <a:off x="7838781" y="3966515"/>
                <a:ext cx="2313551" cy="251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GB" altLang="en-US" sz="1100">
                    <a:solidFill>
                      <a:schemeClr val="bg2"/>
                    </a:solidFill>
                    <a:latin typeface="Montserrat Medium" panose="00000600000000000000" pitchFamily="2" charset="0"/>
                    <a:ea typeface="Verdana" panose="020B0604030504040204" pitchFamily="34" charset="0"/>
                    <a:cs typeface="Verdana" panose="020B0604030504040204" pitchFamily="34" charset="0"/>
                  </a:rPr>
                  <a:t>Use company name</a:t>
                </a: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AF6E8EA-B893-2BD3-E10C-5CB0F045A50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840598" y="4601133"/>
              <a:ext cx="786775" cy="340680"/>
              <a:chOff x="7711843" y="4601133"/>
              <a:chExt cx="786775" cy="340680"/>
            </a:xfrm>
          </p:grpSpPr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7D2EAAD3-DBCA-9D57-CD5E-F30A719F11DB}"/>
                  </a:ext>
                </a:extLst>
              </p:cNvPr>
              <p:cNvSpPr/>
              <p:nvPr userDrawn="1"/>
            </p:nvSpPr>
            <p:spPr>
              <a:xfrm>
                <a:off x="7712542" y="4601133"/>
                <a:ext cx="785375" cy="340680"/>
              </a:xfrm>
              <a:prstGeom prst="roundRect">
                <a:avLst>
                  <a:gd name="adj" fmla="val 19256"/>
                </a:avLst>
              </a:prstGeom>
              <a:solidFill>
                <a:schemeClr val="bg2"/>
              </a:solidFill>
              <a:ln w="635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9591773-76B1-6A63-5658-2A693C9D405E}"/>
                  </a:ext>
                </a:extLst>
              </p:cNvPr>
              <p:cNvSpPr txBox="1"/>
              <p:nvPr userDrawn="1"/>
            </p:nvSpPr>
            <p:spPr>
              <a:xfrm>
                <a:off x="7711843" y="4632808"/>
                <a:ext cx="786775" cy="2384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1000" dirty="0">
                    <a:solidFill>
                      <a:schemeClr val="bg1"/>
                    </a:solidFill>
                    <a:latin typeface="Montserrat SemiBold" pitchFamily="2" charset="77"/>
                    <a:ea typeface="Verdana" panose="020B0604030504040204" pitchFamily="34" charset="0"/>
                    <a:cs typeface="Verdana" panose="020B0604030504040204" pitchFamily="34" charset="0"/>
                  </a:rPr>
                  <a:t>Next</a:t>
                </a:r>
              </a:p>
            </p:txBody>
          </p:sp>
        </p:grp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00CB8FDB-2AD1-1746-364A-8638617E45CF}"/>
              </a:ext>
            </a:extLst>
          </p:cNvPr>
          <p:cNvSpPr/>
          <p:nvPr userDrawn="1"/>
        </p:nvSpPr>
        <p:spPr>
          <a:xfrm rot="3297690">
            <a:off x="2639080" y="3217090"/>
            <a:ext cx="8160889" cy="8056231"/>
          </a:xfrm>
          <a:prstGeom prst="arc">
            <a:avLst>
              <a:gd name="adj1" fmla="val 16200000"/>
              <a:gd name="adj2" fmla="val 18260339"/>
            </a:avLst>
          </a:prstGeom>
          <a:ln w="38100" cap="rnd">
            <a:prstDash val="dash"/>
            <a:round/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60F5F797-FB9C-3C45-AE13-08965B79C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2937" y="2140769"/>
            <a:ext cx="3003483" cy="6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GB" altLang="en-US" sz="1800" b="0" i="0" strike="noStrike" dirty="0">
                <a:solidFill>
                  <a:schemeClr val="bg1"/>
                </a:solidFill>
                <a:latin typeface="Montserrat Light" pitchFamily="2" charset="77"/>
              </a:rPr>
              <a:t>Single question quoting </a:t>
            </a:r>
            <a:br>
              <a:rPr lang="en-GB" altLang="en-US" sz="1600" b="0" i="0" strike="noStrike" dirty="0">
                <a:solidFill>
                  <a:schemeClr val="bg1"/>
                </a:solidFill>
                <a:latin typeface="Montserrat Light" pitchFamily="2" charset="77"/>
              </a:rPr>
            </a:br>
            <a:r>
              <a:rPr lang="en-GB" altLang="en-US" sz="1200" b="0" i="0" strike="noStrike" dirty="0">
                <a:solidFill>
                  <a:schemeClr val="bg1"/>
                </a:solidFill>
                <a:latin typeface="Montserrat Medium" pitchFamily="2" charset="77"/>
              </a:rPr>
              <a:t>with just a web address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24512795-DD5A-3842-B450-8EAF1DE80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984" y="3894434"/>
            <a:ext cx="2880085" cy="6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GB" altLang="en-US" sz="1800" b="0" i="0" strike="noStrike" kern="120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rPr>
              <a:t>Quote and bind</a:t>
            </a:r>
          </a:p>
          <a:p>
            <a:pPr algn="l" eaLnBrk="1" hangingPunct="1">
              <a:lnSpc>
                <a:spcPct val="120000"/>
              </a:lnSpc>
            </a:pPr>
            <a:r>
              <a:rPr lang="en-GB" altLang="en-US" sz="1200" b="0" i="0" strike="noStrike" kern="1200" dirty="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rPr>
              <a:t>multiple products in one go</a:t>
            </a:r>
          </a:p>
        </p:txBody>
      </p:sp>
      <p:sp>
        <p:nvSpPr>
          <p:cNvPr id="57" name="TextBox 13">
            <a:extLst>
              <a:ext uri="{FF2B5EF4-FFF2-40B4-BE49-F238E27FC236}">
                <a16:creationId xmlns:a16="http://schemas.microsoft.com/office/drawing/2014/main" id="{BBA4DF6B-C2C7-BD07-F62F-84090E2BA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349" y="3038288"/>
            <a:ext cx="3283547" cy="628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l" eaLnBrk="1" hangingPunct="1">
              <a:lnSpc>
                <a:spcPct val="120000"/>
              </a:lnSpc>
            </a:pPr>
            <a:r>
              <a:rPr lang="en-GB" altLang="en-US" sz="1800" b="0" i="0" strike="noStrike" kern="1200" dirty="0">
                <a:solidFill>
                  <a:schemeClr val="bg1"/>
                </a:solidFill>
                <a:latin typeface="Montserrat Light" pitchFamily="2" charset="77"/>
                <a:ea typeface="+mn-ea"/>
                <a:cs typeface="+mn-cs"/>
              </a:rPr>
              <a:t>Self-service platform</a:t>
            </a:r>
          </a:p>
          <a:p>
            <a:pPr algn="l" eaLnBrk="1" hangingPunct="1">
              <a:lnSpc>
                <a:spcPct val="120000"/>
              </a:lnSpc>
            </a:pPr>
            <a:r>
              <a:rPr lang="en-GB" altLang="en-US" sz="1200" b="0" i="0" strike="noStrike" kern="1200" dirty="0">
                <a:solidFill>
                  <a:schemeClr val="bg1"/>
                </a:solidFill>
                <a:latin typeface="Montserrat Medium" pitchFamily="2" charset="77"/>
                <a:ea typeface="+mn-ea"/>
                <a:cs typeface="+mn-cs"/>
              </a:rPr>
              <a:t>adjust limits and deductibles as needed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6E563E2-5E1B-B255-0069-2FEE93A80A8E}"/>
              </a:ext>
            </a:extLst>
          </p:cNvPr>
          <p:cNvSpPr/>
          <p:nvPr userDrawn="1"/>
        </p:nvSpPr>
        <p:spPr bwMode="auto">
          <a:xfrm>
            <a:off x="813661" y="2155244"/>
            <a:ext cx="667845" cy="6678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777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73D1DF0-078B-5ABE-8E6A-E82D4DC74F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/>
        </p:blipFill>
        <p:spPr bwMode="auto">
          <a:xfrm>
            <a:off x="920846" y="2349263"/>
            <a:ext cx="455613" cy="27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Oval 62">
            <a:extLst>
              <a:ext uri="{FF2B5EF4-FFF2-40B4-BE49-F238E27FC236}">
                <a16:creationId xmlns:a16="http://schemas.microsoft.com/office/drawing/2014/main" id="{67124497-5F97-E03B-9471-E84E37D913BA}"/>
              </a:ext>
            </a:extLst>
          </p:cNvPr>
          <p:cNvSpPr/>
          <p:nvPr userDrawn="1"/>
        </p:nvSpPr>
        <p:spPr bwMode="auto">
          <a:xfrm>
            <a:off x="813661" y="3018844"/>
            <a:ext cx="667845" cy="6678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777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8DF5D8E-928B-1532-40EB-4EEB23FAE4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/>
        </p:blipFill>
        <p:spPr bwMode="auto">
          <a:xfrm>
            <a:off x="998211" y="3125568"/>
            <a:ext cx="287281" cy="4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515B4231-2EB6-E828-5A24-6E8E1D76BB12}"/>
              </a:ext>
            </a:extLst>
          </p:cNvPr>
          <p:cNvSpPr/>
          <p:nvPr userDrawn="1"/>
        </p:nvSpPr>
        <p:spPr bwMode="auto">
          <a:xfrm>
            <a:off x="813661" y="3882444"/>
            <a:ext cx="667845" cy="66784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39700" sx="102000" sy="102000" algn="ctr" rotWithShape="0">
              <a:prstClr val="black">
                <a:alpha val="777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B270232-DE69-B87B-4F17-076CA0E1D9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/>
          <a:srcRect/>
          <a:stretch/>
        </p:blipFill>
        <p:spPr bwMode="auto">
          <a:xfrm>
            <a:off x="953434" y="3994045"/>
            <a:ext cx="399169" cy="44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D7126FF9-C5C1-7F19-9DE6-2DB6087F91E3}"/>
              </a:ext>
            </a:extLst>
          </p:cNvPr>
          <p:cNvSpPr/>
          <p:nvPr userDrawn="1"/>
        </p:nvSpPr>
        <p:spPr>
          <a:xfrm>
            <a:off x="5756457" y="932893"/>
            <a:ext cx="2695780" cy="49423"/>
          </a:xfrm>
          <a:custGeom>
            <a:avLst/>
            <a:gdLst>
              <a:gd name="connsiteX0" fmla="*/ 0 w 3703320"/>
              <a:gd name="connsiteY0" fmla="*/ 75382 h 75382"/>
              <a:gd name="connsiteX1" fmla="*/ 3703320 w 3703320"/>
              <a:gd name="connsiteY1" fmla="*/ 29662 h 75382"/>
              <a:gd name="connsiteX0" fmla="*/ 0 w 3703320"/>
              <a:gd name="connsiteY0" fmla="*/ 51148 h 51148"/>
              <a:gd name="connsiteX1" fmla="*/ 3703320 w 3703320"/>
              <a:gd name="connsiteY1" fmla="*/ 41092 h 51148"/>
              <a:gd name="connsiteX0" fmla="*/ 0 w 3697567"/>
              <a:gd name="connsiteY0" fmla="*/ 40874 h 50105"/>
              <a:gd name="connsiteX1" fmla="*/ 3697567 w 3697567"/>
              <a:gd name="connsiteY1" fmla="*/ 50106 h 50105"/>
              <a:gd name="connsiteX0" fmla="*/ 0 w 3697567"/>
              <a:gd name="connsiteY0" fmla="*/ 39311 h 48543"/>
              <a:gd name="connsiteX1" fmla="*/ 3697567 w 3697567"/>
              <a:gd name="connsiteY1" fmla="*/ 48543 h 48543"/>
              <a:gd name="connsiteX0" fmla="*/ 0 w 3676422"/>
              <a:gd name="connsiteY0" fmla="*/ 43469 h 44570"/>
              <a:gd name="connsiteX1" fmla="*/ 3676422 w 3676422"/>
              <a:gd name="connsiteY1" fmla="*/ 44570 h 44570"/>
              <a:gd name="connsiteX0" fmla="*/ 0 w 3676422"/>
              <a:gd name="connsiteY0" fmla="*/ 31894 h 32995"/>
              <a:gd name="connsiteX1" fmla="*/ 3676422 w 3676422"/>
              <a:gd name="connsiteY1" fmla="*/ 32995 h 32995"/>
              <a:gd name="connsiteX0" fmla="*/ 0 w 3676422"/>
              <a:gd name="connsiteY0" fmla="*/ 30842 h 31943"/>
              <a:gd name="connsiteX1" fmla="*/ 3676422 w 3676422"/>
              <a:gd name="connsiteY1" fmla="*/ 31943 h 31943"/>
              <a:gd name="connsiteX0" fmla="*/ 0 w 3676422"/>
              <a:gd name="connsiteY0" fmla="*/ 29571 h 30672"/>
              <a:gd name="connsiteX1" fmla="*/ 3676422 w 3676422"/>
              <a:gd name="connsiteY1" fmla="*/ 30672 h 30672"/>
              <a:gd name="connsiteX0" fmla="*/ 0 w 3655277"/>
              <a:gd name="connsiteY0" fmla="*/ 31864 h 31864"/>
              <a:gd name="connsiteX1" fmla="*/ 3655277 w 3655277"/>
              <a:gd name="connsiteY1" fmla="*/ 27273 h 31864"/>
              <a:gd name="connsiteX0" fmla="*/ 0 w 3697566"/>
              <a:gd name="connsiteY0" fmla="*/ 29571 h 30672"/>
              <a:gd name="connsiteX1" fmla="*/ 3697566 w 3697566"/>
              <a:gd name="connsiteY1" fmla="*/ 30672 h 30672"/>
              <a:gd name="connsiteX0" fmla="*/ 0 w 3612988"/>
              <a:gd name="connsiteY0" fmla="*/ 30520 h 30520"/>
              <a:gd name="connsiteX1" fmla="*/ 3612988 w 3612988"/>
              <a:gd name="connsiteY1" fmla="*/ 29182 h 30520"/>
              <a:gd name="connsiteX0" fmla="*/ 0 w 3612988"/>
              <a:gd name="connsiteY0" fmla="*/ 29253 h 29253"/>
              <a:gd name="connsiteX1" fmla="*/ 3612988 w 3612988"/>
              <a:gd name="connsiteY1" fmla="*/ 27915 h 2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2988" h="29253">
                <a:moveTo>
                  <a:pt x="0" y="29253"/>
                </a:moveTo>
                <a:cubicBezTo>
                  <a:pt x="1549505" y="-22308"/>
                  <a:pt x="2850097" y="5476"/>
                  <a:pt x="3612988" y="27915"/>
                </a:cubicBezTo>
              </a:path>
            </a:pathLst>
          </a:custGeom>
          <a:noFill/>
          <a:ln w="25400" cap="rnd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80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_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B2CF31-3F08-4E9B-883A-BFA189DA3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2F3F9"/>
              </a:gs>
              <a:gs pos="100000">
                <a:srgbClr val="6DC4E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3CD8F4C2-4C43-6EDC-268F-882807537DFC}"/>
              </a:ext>
            </a:extLst>
          </p:cNvPr>
          <p:cNvSpPr/>
          <p:nvPr userDrawn="1"/>
        </p:nvSpPr>
        <p:spPr bwMode="auto">
          <a:xfrm>
            <a:off x="3911078" y="4674367"/>
            <a:ext cx="2869558" cy="1497724"/>
          </a:xfrm>
          <a:prstGeom prst="roundRect">
            <a:avLst>
              <a:gd name="adj" fmla="val 61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6B2A072C-2438-CF41-B0B4-EEBAC755D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85775"/>
            <a:ext cx="520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30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 love </a:t>
            </a:r>
            <a:r>
              <a:rPr lang="en-GB" altLang="en-US" sz="3000" b="1" i="0" dirty="0">
                <a:solidFill>
                  <a:schemeClr val="tx2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Australia!</a:t>
            </a:r>
          </a:p>
        </p:txBody>
      </p:sp>
      <p:pic>
        <p:nvPicPr>
          <p:cNvPr id="17" name="Picture 16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36906C44-72A2-3D55-21EB-4EAAF6A62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501" y="546708"/>
            <a:ext cx="1289050" cy="499455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D43B3485-8CD7-DC8B-F60B-5C5F91DCA7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4672" y="1420403"/>
            <a:ext cx="6061550" cy="10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400" dirty="0">
                <a:solidFill>
                  <a:schemeClr val="bg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has been trading in Australia for over 15 years and handles tens of thousands of submissions each year from Australian businesses. We pride ourselves on our services levels – responding to over 90% of new business enquiries in 24-hours or less.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577AC12-C301-46B2-BC29-4595E52B89E6}"/>
              </a:ext>
            </a:extLst>
          </p:cNvPr>
          <p:cNvSpPr/>
          <p:nvPr userDrawn="1"/>
        </p:nvSpPr>
        <p:spPr bwMode="auto">
          <a:xfrm>
            <a:off x="824672" y="2816169"/>
            <a:ext cx="8668952" cy="1497724"/>
          </a:xfrm>
          <a:prstGeom prst="roundRect">
            <a:avLst>
              <a:gd name="adj" fmla="val 6100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95B939B9-00DA-3192-7A3D-2DC89F53C7D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54103" y="3176643"/>
            <a:ext cx="1654620" cy="7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marL="0" marR="0" indent="0" algn="l" defTabSz="912813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000" dirty="0">
                <a:solidFill>
                  <a:srgbClr val="A87FFF"/>
                </a:solidFill>
                <a:latin typeface="Montserrat SemiBold" pitchFamily="2" charset="77"/>
              </a:rPr>
              <a:t>$125m+</a:t>
            </a:r>
          </a:p>
          <a:p>
            <a:pPr eaLnBrk="1" hangingPunct="1">
              <a:lnSpc>
                <a:spcPts val="2800"/>
              </a:lnSpc>
            </a:pPr>
            <a:r>
              <a:rPr lang="en-GB" altLang="en-US" sz="1500" dirty="0"/>
              <a:t>premium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C29968E1-8E2E-6CED-576E-D64D11E54D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08118" y="3176643"/>
            <a:ext cx="1654620" cy="7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GB" altLang="en-US" sz="3000" dirty="0">
                <a:solidFill>
                  <a:srgbClr val="D71158"/>
                </a:solidFill>
                <a:latin typeface="Montserrat SemiBold" pitchFamily="2" charset="77"/>
              </a:rPr>
              <a:t>13,000+</a:t>
            </a:r>
          </a:p>
          <a:p>
            <a:pPr eaLnBrk="1" hangingPunct="1">
              <a:lnSpc>
                <a:spcPts val="2800"/>
              </a:lnSpc>
            </a:pPr>
            <a:r>
              <a:rPr lang="en-GB" altLang="en-US" sz="1500" dirty="0"/>
              <a:t>customers</a:t>
            </a:r>
          </a:p>
        </p:txBody>
      </p:sp>
      <p:sp>
        <p:nvSpPr>
          <p:cNvPr id="27" name="TextBox 9">
            <a:extLst>
              <a:ext uri="{FF2B5EF4-FFF2-40B4-BE49-F238E27FC236}">
                <a16:creationId xmlns:a16="http://schemas.microsoft.com/office/drawing/2014/main" id="{082A3CEC-5CB2-F06B-B36A-15DB74E5C1B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89723" y="3176643"/>
            <a:ext cx="143679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GB" altLang="en-US" sz="3000" dirty="0">
                <a:solidFill>
                  <a:schemeClr val="bg2"/>
                </a:solidFill>
                <a:latin typeface="Montserrat SemiBold" pitchFamily="2" charset="77"/>
              </a:rPr>
              <a:t>40+</a:t>
            </a:r>
          </a:p>
          <a:p>
            <a:pPr eaLnBrk="1" hangingPunct="1">
              <a:lnSpc>
                <a:spcPts val="2800"/>
              </a:lnSpc>
            </a:pPr>
            <a:r>
              <a:rPr lang="en-GB" altLang="en-US" sz="1500" dirty="0"/>
              <a:t>underwriters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73A2AB3F-861F-6E56-D6D4-2BD8086C14B9}"/>
              </a:ext>
            </a:extLst>
          </p:cNvPr>
          <p:cNvSpPr/>
          <p:nvPr userDrawn="1"/>
        </p:nvSpPr>
        <p:spPr bwMode="auto">
          <a:xfrm>
            <a:off x="824671" y="4674367"/>
            <a:ext cx="2641750" cy="1497724"/>
          </a:xfrm>
          <a:prstGeom prst="roundRect">
            <a:avLst>
              <a:gd name="adj" fmla="val 61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TextBox 14">
            <a:extLst>
              <a:ext uri="{FF2B5EF4-FFF2-40B4-BE49-F238E27FC236}">
                <a16:creationId xmlns:a16="http://schemas.microsoft.com/office/drawing/2014/main" id="{C9B6F71D-AC58-D959-83E9-DD5991EC6C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8461" y="4958365"/>
            <a:ext cx="128112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000" dirty="0">
                <a:solidFill>
                  <a:schemeClr val="tx2"/>
                </a:solidFill>
                <a:latin typeface="Montserrat" pitchFamily="2" charset="77"/>
              </a:rPr>
              <a:t>Proud sponsor of</a:t>
            </a:r>
            <a:endParaRPr lang="en-US" altLang="en-US" sz="1000" dirty="0">
              <a:solidFill>
                <a:schemeClr val="tx2"/>
              </a:solidFill>
              <a:latin typeface="Montserrat" pitchFamily="2" charset="77"/>
            </a:endParaRPr>
          </a:p>
        </p:txBody>
      </p:sp>
      <p:pic>
        <p:nvPicPr>
          <p:cNvPr id="30" name="Picture 16">
            <a:extLst>
              <a:ext uri="{FF2B5EF4-FFF2-40B4-BE49-F238E27FC236}">
                <a16:creationId xmlns:a16="http://schemas.microsoft.com/office/drawing/2014/main" id="{58426AD2-DA29-CA38-217C-16AD7CCD7E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461" y="5168791"/>
            <a:ext cx="1954213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5A71BDC-6601-3804-E3A6-BD5C11698A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330879" y="1470283"/>
            <a:ext cx="5294436" cy="4841009"/>
          </a:xfrm>
          <a:prstGeom prst="rect">
            <a:avLst/>
          </a:prstGeom>
          <a:effectLst>
            <a:outerShdw blurRad="476472" sx="102000" sy="102000" algn="ctr" rotWithShape="0">
              <a:schemeClr val="bg2">
                <a:alpha val="23528"/>
              </a:schemeClr>
            </a:outerShdw>
          </a:effectLst>
        </p:spPr>
      </p:pic>
      <p:pic>
        <p:nvPicPr>
          <p:cNvPr id="25" name="Picture 2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743027F-98CF-8E52-9B14-68FA4A601C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277604" y="5069637"/>
            <a:ext cx="2136506" cy="707184"/>
          </a:xfrm>
          <a:prstGeom prst="rect">
            <a:avLst/>
          </a:prstGeom>
        </p:spPr>
      </p:pic>
      <p:sp>
        <p:nvSpPr>
          <p:cNvPr id="26" name="TextBox 14">
            <a:extLst>
              <a:ext uri="{FF2B5EF4-FFF2-40B4-BE49-F238E27FC236}">
                <a16:creationId xmlns:a16="http://schemas.microsoft.com/office/drawing/2014/main" id="{D0029F31-CFF1-D355-A274-DD417F3A097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09884" y="4958365"/>
            <a:ext cx="12506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1000" dirty="0">
                <a:solidFill>
                  <a:schemeClr val="tx2"/>
                </a:solidFill>
                <a:latin typeface="Montserrat" pitchFamily="2" charset="77"/>
              </a:rPr>
              <a:t>Proud partner of</a:t>
            </a:r>
            <a:endParaRPr lang="en-US" altLang="en-US" sz="1000" dirty="0">
              <a:solidFill>
                <a:schemeClr val="tx2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9057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_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456580F-ECE5-1BB6-49EC-A827FD2B0C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2F3F9"/>
              </a:gs>
              <a:gs pos="100000">
                <a:srgbClr val="6DC4E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9536A35D-F09D-9643-9F27-94FBE4DC0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85775"/>
            <a:ext cx="520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30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 love </a:t>
            </a:r>
            <a:r>
              <a:rPr lang="en-GB" altLang="en-US" sz="3000" b="1" i="0" dirty="0">
                <a:solidFill>
                  <a:schemeClr val="tx2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Canada!</a:t>
            </a:r>
          </a:p>
        </p:txBody>
      </p:sp>
      <p:pic>
        <p:nvPicPr>
          <p:cNvPr id="12" name="Picture 11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9FD431CF-072F-8CB1-29EE-1FD6B4A2C0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501" y="546708"/>
            <a:ext cx="1289050" cy="499455"/>
          </a:xfrm>
          <a:prstGeom prst="rect">
            <a:avLst/>
          </a:prstGeom>
        </p:spPr>
      </p:pic>
      <p:sp>
        <p:nvSpPr>
          <p:cNvPr id="25" name="TextBox 10">
            <a:extLst>
              <a:ext uri="{FF2B5EF4-FFF2-40B4-BE49-F238E27FC236}">
                <a16:creationId xmlns:a16="http://schemas.microsoft.com/office/drawing/2014/main" id="{8C29FE6D-FAB0-A12D-CA5C-8B3CAC20A07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6645" y="1420403"/>
            <a:ext cx="6116021" cy="10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400" dirty="0">
                <a:solidFill>
                  <a:schemeClr val="bg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has been trading in Canada for nearly two decades, and handles tens of thousands of submissions each year from Canadian businesses. We pride ourselves on our services levels – responding to over 90% of new business enquiries in 24-hours or less.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D932DB4-3EC1-BE34-DACD-85B266BB7BD0}"/>
              </a:ext>
            </a:extLst>
          </p:cNvPr>
          <p:cNvSpPr/>
          <p:nvPr userDrawn="1"/>
        </p:nvSpPr>
        <p:spPr bwMode="auto">
          <a:xfrm>
            <a:off x="824672" y="2816169"/>
            <a:ext cx="8265540" cy="1497724"/>
          </a:xfrm>
          <a:prstGeom prst="roundRect">
            <a:avLst>
              <a:gd name="adj" fmla="val 6100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TextBox 6">
            <a:extLst>
              <a:ext uri="{FF2B5EF4-FFF2-40B4-BE49-F238E27FC236}">
                <a16:creationId xmlns:a16="http://schemas.microsoft.com/office/drawing/2014/main" id="{ADE180FA-3C0C-72FC-E108-07C1A976E9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232982" y="3176643"/>
            <a:ext cx="1865338" cy="7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marL="0" marR="0" indent="0" algn="l" defTabSz="912813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000" dirty="0">
                <a:solidFill>
                  <a:srgbClr val="A87FFF"/>
                </a:solidFill>
                <a:latin typeface="Montserrat SemiBold" pitchFamily="2" charset="77"/>
              </a:rPr>
              <a:t>$</a:t>
            </a:r>
            <a:r>
              <a:rPr lang="en-GB" altLang="en-US" sz="3200" dirty="0">
                <a:solidFill>
                  <a:srgbClr val="A87FFF"/>
                </a:solidFill>
                <a:latin typeface="Montserrat SemiBold" pitchFamily="2" charset="77"/>
              </a:rPr>
              <a:t>262</a:t>
            </a:r>
            <a:r>
              <a:rPr lang="en-GB" altLang="en-US" sz="3000" dirty="0">
                <a:solidFill>
                  <a:srgbClr val="A87FFF"/>
                </a:solidFill>
                <a:latin typeface="Montserrat SemiBold" pitchFamily="2" charset="77"/>
              </a:rPr>
              <a:t>m+</a:t>
            </a:r>
          </a:p>
          <a:p>
            <a:pPr eaLnBrk="1" hangingPunct="1">
              <a:lnSpc>
                <a:spcPts val="2800"/>
              </a:lnSpc>
            </a:pPr>
            <a:r>
              <a:rPr lang="en-GB" altLang="en-US" sz="1500" dirty="0"/>
              <a:t>premium</a:t>
            </a:r>
          </a:p>
        </p:txBody>
      </p:sp>
      <p:sp>
        <p:nvSpPr>
          <p:cNvPr id="34" name="TextBox 8">
            <a:extLst>
              <a:ext uri="{FF2B5EF4-FFF2-40B4-BE49-F238E27FC236}">
                <a16:creationId xmlns:a16="http://schemas.microsoft.com/office/drawing/2014/main" id="{5F1D0227-9F20-0D52-65C0-BD92668BB63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08117" y="3176643"/>
            <a:ext cx="1755001" cy="7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GB" altLang="en-US" sz="3000" dirty="0">
                <a:solidFill>
                  <a:srgbClr val="D71158"/>
                </a:solidFill>
                <a:latin typeface="Montserrat SemiBold" pitchFamily="2" charset="77"/>
              </a:rPr>
              <a:t>45,000+</a:t>
            </a:r>
          </a:p>
          <a:p>
            <a:pPr eaLnBrk="1" hangingPunct="1">
              <a:lnSpc>
                <a:spcPts val="2800"/>
              </a:lnSpc>
            </a:pPr>
            <a:r>
              <a:rPr lang="en-GB" altLang="en-US" sz="1500" dirty="0"/>
              <a:t>customers</a:t>
            </a: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EFFAA263-1987-C22B-765C-601BB3B375D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933" y="3176643"/>
            <a:ext cx="143679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GB" altLang="en-US" sz="3000" dirty="0">
                <a:solidFill>
                  <a:schemeClr val="bg2"/>
                </a:solidFill>
                <a:latin typeface="Montserrat SemiBold" pitchFamily="2" charset="77"/>
              </a:rPr>
              <a:t>75+</a:t>
            </a:r>
          </a:p>
          <a:p>
            <a:pPr eaLnBrk="1" hangingPunct="1">
              <a:lnSpc>
                <a:spcPts val="2800"/>
              </a:lnSpc>
            </a:pPr>
            <a:r>
              <a:rPr lang="en-GB" altLang="en-US" sz="1500" dirty="0"/>
              <a:t>underwriters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23A85A-4594-E8D0-6E19-9B9433E031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30879" y="1470283"/>
            <a:ext cx="5294436" cy="4841008"/>
          </a:xfrm>
          <a:prstGeom prst="rect">
            <a:avLst/>
          </a:prstGeom>
          <a:effectLst>
            <a:outerShdw blurRad="476472" sx="102000" sy="102000" algn="ctr" rotWithShape="0">
              <a:schemeClr val="bg2">
                <a:alpha val="23528"/>
              </a:schemeClr>
            </a:outerShdw>
          </a:effectLst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8E53EEE-9D38-DF30-24F2-09CB51507B07}"/>
              </a:ext>
            </a:extLst>
          </p:cNvPr>
          <p:cNvSpPr/>
          <p:nvPr userDrawn="1"/>
        </p:nvSpPr>
        <p:spPr bwMode="auto">
          <a:xfrm>
            <a:off x="824670" y="4674367"/>
            <a:ext cx="2712291" cy="1497724"/>
          </a:xfrm>
          <a:prstGeom prst="roundRect">
            <a:avLst>
              <a:gd name="adj" fmla="val 61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1DA853-9E13-1A1D-70F2-EEDB1D470C07}"/>
              </a:ext>
            </a:extLst>
          </p:cNvPr>
          <p:cNvSpPr txBox="1">
            <a:spLocks/>
          </p:cNvSpPr>
          <p:nvPr userDrawn="1"/>
        </p:nvSpPr>
        <p:spPr>
          <a:xfrm>
            <a:off x="1016102" y="5311985"/>
            <a:ext cx="2366932" cy="6985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schemeClr val="bg2"/>
                </a:solidFill>
                <a:latin typeface="Montserrat Medium" pitchFamily="2" charset="77"/>
              </a:rPr>
              <a:t>Rated 5 stars</a:t>
            </a:r>
          </a:p>
          <a:p>
            <a:pPr marL="0" indent="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>
                <a:latin typeface="Montserrat Light" pitchFamily="2" charset="77"/>
              </a:rPr>
              <a:t>Insurance Business Canada 2022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F1CB44-4AC2-38AE-64D1-ED08A23F6B40}"/>
              </a:ext>
            </a:extLst>
          </p:cNvPr>
          <p:cNvGrpSpPr/>
          <p:nvPr userDrawn="1"/>
        </p:nvGrpSpPr>
        <p:grpSpPr>
          <a:xfrm>
            <a:off x="1104379" y="5041120"/>
            <a:ext cx="970983" cy="162909"/>
            <a:chOff x="6594730" y="753185"/>
            <a:chExt cx="970983" cy="162909"/>
          </a:xfrm>
          <a:solidFill>
            <a:schemeClr val="tx2"/>
          </a:solidFill>
        </p:grpSpPr>
        <p:sp>
          <p:nvSpPr>
            <p:cNvPr id="6" name="5-point Star 5">
              <a:extLst>
                <a:ext uri="{FF2B5EF4-FFF2-40B4-BE49-F238E27FC236}">
                  <a16:creationId xmlns:a16="http://schemas.microsoft.com/office/drawing/2014/main" id="{E87BE980-D3D2-D5F4-98BD-04F96ED2CDB7}"/>
                </a:ext>
              </a:extLst>
            </p:cNvPr>
            <p:cNvSpPr/>
            <p:nvPr/>
          </p:nvSpPr>
          <p:spPr>
            <a:xfrm>
              <a:off x="6594730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5-point Star 9">
              <a:extLst>
                <a:ext uri="{FF2B5EF4-FFF2-40B4-BE49-F238E27FC236}">
                  <a16:creationId xmlns:a16="http://schemas.microsoft.com/office/drawing/2014/main" id="{E7EDC586-DAB2-49DF-5CB0-08C54699184B}"/>
                </a:ext>
              </a:extLst>
            </p:cNvPr>
            <p:cNvSpPr/>
            <p:nvPr/>
          </p:nvSpPr>
          <p:spPr>
            <a:xfrm>
              <a:off x="6796748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5-point Star 10">
              <a:extLst>
                <a:ext uri="{FF2B5EF4-FFF2-40B4-BE49-F238E27FC236}">
                  <a16:creationId xmlns:a16="http://schemas.microsoft.com/office/drawing/2014/main" id="{89A1A0B8-ABA2-18A0-9AEA-BE9A4E54EE7E}"/>
                </a:ext>
              </a:extLst>
            </p:cNvPr>
            <p:cNvSpPr/>
            <p:nvPr/>
          </p:nvSpPr>
          <p:spPr>
            <a:xfrm>
              <a:off x="6998766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70712596-9470-4C90-3EBA-739ECFE83A14}"/>
                </a:ext>
              </a:extLst>
            </p:cNvPr>
            <p:cNvSpPr/>
            <p:nvPr/>
          </p:nvSpPr>
          <p:spPr>
            <a:xfrm>
              <a:off x="720078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5-point Star 20">
              <a:extLst>
                <a:ext uri="{FF2B5EF4-FFF2-40B4-BE49-F238E27FC236}">
                  <a16:creationId xmlns:a16="http://schemas.microsoft.com/office/drawing/2014/main" id="{3DCD2644-266C-9F55-4489-E8FF76A36AFE}"/>
                </a:ext>
              </a:extLst>
            </p:cNvPr>
            <p:cNvSpPr/>
            <p:nvPr/>
          </p:nvSpPr>
          <p:spPr>
            <a:xfrm>
              <a:off x="740280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00156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_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88B22FB-599A-BC3E-2465-E0990DE56FB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2F3F9"/>
              </a:gs>
              <a:gs pos="100000">
                <a:srgbClr val="6DC4E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F26B0B2A-A828-CA42-A49D-9797484A7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85775"/>
            <a:ext cx="520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30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 love </a:t>
            </a:r>
            <a:r>
              <a:rPr lang="en-GB" altLang="en-US" sz="3000" b="1" i="0" dirty="0">
                <a:solidFill>
                  <a:schemeClr val="tx2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America!</a:t>
            </a:r>
          </a:p>
        </p:txBody>
      </p:sp>
      <p:pic>
        <p:nvPicPr>
          <p:cNvPr id="26" name="Picture 25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514FDC85-680A-7701-7EF3-B7EFE2CED4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501" y="546708"/>
            <a:ext cx="1289050" cy="499455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D4FC9752-3CB2-B94D-B72A-A3763F5FB1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8233" y="1418950"/>
            <a:ext cx="6137011" cy="10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400" dirty="0">
                <a:solidFill>
                  <a:schemeClr val="bg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has been trading in America for nearly two decades, and handles tens of thousands of submissions each year from American businesses. We pride ourselves on our services levels – responding to over 90% of new business enquiries in 24-hours or less.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29E1324-9FDA-D330-B003-1E22A2862825}"/>
              </a:ext>
            </a:extLst>
          </p:cNvPr>
          <p:cNvSpPr/>
          <p:nvPr userDrawn="1"/>
        </p:nvSpPr>
        <p:spPr bwMode="auto">
          <a:xfrm>
            <a:off x="824671" y="2816169"/>
            <a:ext cx="10687867" cy="1497724"/>
          </a:xfrm>
          <a:prstGeom prst="roundRect">
            <a:avLst>
              <a:gd name="adj" fmla="val 6100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8782AC9-5B83-7BEC-F28D-700713CF7188}"/>
              </a:ext>
            </a:extLst>
          </p:cNvPr>
          <p:cNvSpPr/>
          <p:nvPr userDrawn="1"/>
        </p:nvSpPr>
        <p:spPr bwMode="auto">
          <a:xfrm>
            <a:off x="824670" y="4674367"/>
            <a:ext cx="2712291" cy="1497724"/>
          </a:xfrm>
          <a:prstGeom prst="roundRect">
            <a:avLst>
              <a:gd name="adj" fmla="val 61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F2C38DE5-04F1-543F-AE5F-57D767EA79B5}"/>
              </a:ext>
            </a:extLst>
          </p:cNvPr>
          <p:cNvSpPr txBox="1">
            <a:spLocks/>
          </p:cNvSpPr>
          <p:nvPr userDrawn="1"/>
        </p:nvSpPr>
        <p:spPr>
          <a:xfrm>
            <a:off x="1016102" y="5311985"/>
            <a:ext cx="2366932" cy="6985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schemeClr val="bg2"/>
                </a:solidFill>
                <a:latin typeface="Montserrat Medium" pitchFamily="2" charset="77"/>
              </a:rPr>
              <a:t>Rated 5 stars</a:t>
            </a:r>
          </a:p>
          <a:p>
            <a:pPr marL="0" indent="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>
                <a:latin typeface="Montserrat Light" pitchFamily="2" charset="77"/>
              </a:rPr>
              <a:t>Insurance Business America 2022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603DEBE-B1B5-71C5-5C51-5BC0374B9F57}"/>
              </a:ext>
            </a:extLst>
          </p:cNvPr>
          <p:cNvGrpSpPr/>
          <p:nvPr userDrawn="1"/>
        </p:nvGrpSpPr>
        <p:grpSpPr>
          <a:xfrm>
            <a:off x="1104379" y="5041120"/>
            <a:ext cx="970983" cy="162909"/>
            <a:chOff x="6594730" y="753185"/>
            <a:chExt cx="970983" cy="162909"/>
          </a:xfrm>
          <a:solidFill>
            <a:schemeClr val="tx2"/>
          </a:solidFill>
        </p:grpSpPr>
        <p:sp>
          <p:nvSpPr>
            <p:cNvPr id="31" name="5-point Star 30">
              <a:extLst>
                <a:ext uri="{FF2B5EF4-FFF2-40B4-BE49-F238E27FC236}">
                  <a16:creationId xmlns:a16="http://schemas.microsoft.com/office/drawing/2014/main" id="{6342FDED-8285-3B10-CF7C-7347CCE7D2C3}"/>
                </a:ext>
              </a:extLst>
            </p:cNvPr>
            <p:cNvSpPr/>
            <p:nvPr/>
          </p:nvSpPr>
          <p:spPr>
            <a:xfrm>
              <a:off x="6594730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5-point Star 31">
              <a:extLst>
                <a:ext uri="{FF2B5EF4-FFF2-40B4-BE49-F238E27FC236}">
                  <a16:creationId xmlns:a16="http://schemas.microsoft.com/office/drawing/2014/main" id="{8113973E-35B9-A959-DEBD-E65FAE1B2F4C}"/>
                </a:ext>
              </a:extLst>
            </p:cNvPr>
            <p:cNvSpPr/>
            <p:nvPr/>
          </p:nvSpPr>
          <p:spPr>
            <a:xfrm>
              <a:off x="6796748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3" name="5-point Star 32">
              <a:extLst>
                <a:ext uri="{FF2B5EF4-FFF2-40B4-BE49-F238E27FC236}">
                  <a16:creationId xmlns:a16="http://schemas.microsoft.com/office/drawing/2014/main" id="{A16E213B-16EF-D446-79F6-7ED62C1A1804}"/>
                </a:ext>
              </a:extLst>
            </p:cNvPr>
            <p:cNvSpPr/>
            <p:nvPr/>
          </p:nvSpPr>
          <p:spPr>
            <a:xfrm>
              <a:off x="6998766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4" name="5-point Star 33">
              <a:extLst>
                <a:ext uri="{FF2B5EF4-FFF2-40B4-BE49-F238E27FC236}">
                  <a16:creationId xmlns:a16="http://schemas.microsoft.com/office/drawing/2014/main" id="{21F5CFEA-C7F5-BB6E-EDAB-09F21C4AEFC6}"/>
                </a:ext>
              </a:extLst>
            </p:cNvPr>
            <p:cNvSpPr/>
            <p:nvPr/>
          </p:nvSpPr>
          <p:spPr>
            <a:xfrm>
              <a:off x="720078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5" name="5-point Star 34">
              <a:extLst>
                <a:ext uri="{FF2B5EF4-FFF2-40B4-BE49-F238E27FC236}">
                  <a16:creationId xmlns:a16="http://schemas.microsoft.com/office/drawing/2014/main" id="{EA9BD61A-6533-70D1-B05B-122FEA2C2E5F}"/>
                </a:ext>
              </a:extLst>
            </p:cNvPr>
            <p:cNvSpPr/>
            <p:nvPr/>
          </p:nvSpPr>
          <p:spPr>
            <a:xfrm>
              <a:off x="740280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36" name="TextBox 6">
            <a:extLst>
              <a:ext uri="{FF2B5EF4-FFF2-40B4-BE49-F238E27FC236}">
                <a16:creationId xmlns:a16="http://schemas.microsoft.com/office/drawing/2014/main" id="{45118C66-D2EB-1AB7-4EDA-8930F0EFAD9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96203" y="3176643"/>
            <a:ext cx="1865338" cy="7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marL="0" marR="0" indent="0" algn="l" defTabSz="912813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000" dirty="0">
                <a:solidFill>
                  <a:srgbClr val="A87FFF"/>
                </a:solidFill>
                <a:latin typeface="Montserrat SemiBold" pitchFamily="2" charset="77"/>
              </a:rPr>
              <a:t>$529m+</a:t>
            </a:r>
          </a:p>
          <a:p>
            <a:pPr eaLnBrk="1" hangingPunct="1">
              <a:lnSpc>
                <a:spcPts val="2800"/>
              </a:lnSpc>
            </a:pPr>
            <a:r>
              <a:rPr lang="en-GB" altLang="en-US" sz="1500" dirty="0"/>
              <a:t>premium</a:t>
            </a:r>
          </a:p>
        </p:txBody>
      </p:sp>
      <p:sp>
        <p:nvSpPr>
          <p:cNvPr id="38" name="TextBox 8">
            <a:extLst>
              <a:ext uri="{FF2B5EF4-FFF2-40B4-BE49-F238E27FC236}">
                <a16:creationId xmlns:a16="http://schemas.microsoft.com/office/drawing/2014/main" id="{28123EA3-23A0-24AA-1FFF-BEACBC2FE8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08117" y="3176643"/>
            <a:ext cx="1755001" cy="7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GB" altLang="en-US" sz="3000" dirty="0">
                <a:solidFill>
                  <a:srgbClr val="D71158"/>
                </a:solidFill>
                <a:latin typeface="Montserrat SemiBold" pitchFamily="2" charset="77"/>
              </a:rPr>
              <a:t>55,000+</a:t>
            </a:r>
          </a:p>
          <a:p>
            <a:pPr eaLnBrk="1" hangingPunct="1">
              <a:lnSpc>
                <a:spcPts val="2800"/>
              </a:lnSpc>
            </a:pPr>
            <a:r>
              <a:rPr lang="en-GB" altLang="en-US" sz="1500" dirty="0"/>
              <a:t>customers</a:t>
            </a:r>
          </a:p>
        </p:txBody>
      </p:sp>
      <p:sp>
        <p:nvSpPr>
          <p:cNvPr id="39" name="TextBox 9">
            <a:extLst>
              <a:ext uri="{FF2B5EF4-FFF2-40B4-BE49-F238E27FC236}">
                <a16:creationId xmlns:a16="http://schemas.microsoft.com/office/drawing/2014/main" id="{CDFFBF82-61C4-E9AA-8DC5-120B7BAC73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933" y="3176643"/>
            <a:ext cx="143679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GB" altLang="en-US" sz="3000" dirty="0">
                <a:solidFill>
                  <a:schemeClr val="bg2"/>
                </a:solidFill>
                <a:latin typeface="Montserrat SemiBold" pitchFamily="2" charset="77"/>
              </a:rPr>
              <a:t>130+</a:t>
            </a:r>
          </a:p>
          <a:p>
            <a:pPr eaLnBrk="1" hangingPunct="1">
              <a:lnSpc>
                <a:spcPts val="2800"/>
              </a:lnSpc>
            </a:pPr>
            <a:r>
              <a:rPr lang="en-GB" altLang="en-US" sz="1500" dirty="0"/>
              <a:t>underwriters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35DDDB-45F8-C021-5DB4-68E8699452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30879" y="1470283"/>
            <a:ext cx="5294436" cy="4841008"/>
          </a:xfrm>
          <a:prstGeom prst="rect">
            <a:avLst/>
          </a:prstGeom>
          <a:effectLst>
            <a:outerShdw blurRad="476472" sx="102000" sy="102000" algn="ctr" rotWithShape="0">
              <a:schemeClr val="bg2">
                <a:alpha val="23528"/>
              </a:schemeClr>
            </a:outerShdw>
          </a:effec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FE91216-F043-4F9B-48B9-9A2C79EABF30}"/>
              </a:ext>
            </a:extLst>
          </p:cNvPr>
          <p:cNvSpPr/>
          <p:nvPr userDrawn="1"/>
        </p:nvSpPr>
        <p:spPr bwMode="auto">
          <a:xfrm>
            <a:off x="3816349" y="4674367"/>
            <a:ext cx="2436580" cy="1497724"/>
          </a:xfrm>
          <a:prstGeom prst="roundRect">
            <a:avLst>
              <a:gd name="adj" fmla="val 61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CC6D77-DF13-E091-CE1A-11105CE23213}"/>
              </a:ext>
            </a:extLst>
          </p:cNvPr>
          <p:cNvSpPr txBox="1">
            <a:spLocks/>
          </p:cNvSpPr>
          <p:nvPr userDrawn="1"/>
        </p:nvSpPr>
        <p:spPr>
          <a:xfrm>
            <a:off x="4007780" y="5311985"/>
            <a:ext cx="2088220" cy="6985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schemeClr val="bg2"/>
                </a:solidFill>
                <a:latin typeface="Montserrat Medium" pitchFamily="2" charset="77"/>
              </a:rPr>
              <a:t>Cyber Insurer of the Year</a:t>
            </a:r>
          </a:p>
          <a:p>
            <a:pPr marL="0" indent="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 err="1">
                <a:latin typeface="Montserrat Light" pitchFamily="2" charset="77"/>
              </a:rPr>
              <a:t>Zywave</a:t>
            </a:r>
            <a:r>
              <a:rPr lang="en-GB" sz="1000" dirty="0">
                <a:latin typeface="Montserrat Light" pitchFamily="2" charset="77"/>
              </a:rPr>
              <a:t> Cyber Risk Awards 2023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AF6451-08BB-7CD9-5D6B-1C5768CA2D0B}"/>
              </a:ext>
            </a:extLst>
          </p:cNvPr>
          <p:cNvGrpSpPr/>
          <p:nvPr userDrawn="1"/>
        </p:nvGrpSpPr>
        <p:grpSpPr>
          <a:xfrm>
            <a:off x="4096057" y="5041120"/>
            <a:ext cx="970983" cy="162909"/>
            <a:chOff x="6594730" y="753185"/>
            <a:chExt cx="970983" cy="162909"/>
          </a:xfrm>
          <a:solidFill>
            <a:schemeClr val="tx2"/>
          </a:solidFill>
        </p:grpSpPr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893B7666-7057-F61F-CA5B-8B85CFA95697}"/>
                </a:ext>
              </a:extLst>
            </p:cNvPr>
            <p:cNvSpPr/>
            <p:nvPr/>
          </p:nvSpPr>
          <p:spPr>
            <a:xfrm>
              <a:off x="6594730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5-point Star 12">
              <a:extLst>
                <a:ext uri="{FF2B5EF4-FFF2-40B4-BE49-F238E27FC236}">
                  <a16:creationId xmlns:a16="http://schemas.microsoft.com/office/drawing/2014/main" id="{763A0B88-79D1-FFB9-0165-15D4C431B583}"/>
                </a:ext>
              </a:extLst>
            </p:cNvPr>
            <p:cNvSpPr/>
            <p:nvPr/>
          </p:nvSpPr>
          <p:spPr>
            <a:xfrm>
              <a:off x="6796748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5-point Star 13">
              <a:extLst>
                <a:ext uri="{FF2B5EF4-FFF2-40B4-BE49-F238E27FC236}">
                  <a16:creationId xmlns:a16="http://schemas.microsoft.com/office/drawing/2014/main" id="{02CF866E-BC0B-E310-E6A9-AF358172801E}"/>
                </a:ext>
              </a:extLst>
            </p:cNvPr>
            <p:cNvSpPr/>
            <p:nvPr/>
          </p:nvSpPr>
          <p:spPr>
            <a:xfrm>
              <a:off x="6998766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5-point Star 14">
              <a:extLst>
                <a:ext uri="{FF2B5EF4-FFF2-40B4-BE49-F238E27FC236}">
                  <a16:creationId xmlns:a16="http://schemas.microsoft.com/office/drawing/2014/main" id="{1C3D2EB1-5001-0345-93FB-EEFD145F0524}"/>
                </a:ext>
              </a:extLst>
            </p:cNvPr>
            <p:cNvSpPr/>
            <p:nvPr/>
          </p:nvSpPr>
          <p:spPr>
            <a:xfrm>
              <a:off x="720078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1B053D61-623F-8942-78EB-51AFAECB2511}"/>
                </a:ext>
              </a:extLst>
            </p:cNvPr>
            <p:cNvSpPr/>
            <p:nvPr/>
          </p:nvSpPr>
          <p:spPr>
            <a:xfrm>
              <a:off x="740280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06555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_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274B0B4-F886-7204-E344-BFE1EB5338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2F3F9"/>
              </a:gs>
              <a:gs pos="100000">
                <a:srgbClr val="6DC4E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E4FBF81-817C-E5D4-1D2B-F9752E78A48B}"/>
              </a:ext>
            </a:extLst>
          </p:cNvPr>
          <p:cNvSpPr/>
          <p:nvPr userDrawn="1"/>
        </p:nvSpPr>
        <p:spPr bwMode="auto">
          <a:xfrm>
            <a:off x="3999141" y="4674367"/>
            <a:ext cx="2039944" cy="1497724"/>
          </a:xfrm>
          <a:prstGeom prst="roundRect">
            <a:avLst>
              <a:gd name="adj" fmla="val 61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9F18B93-A4A3-9346-8E9D-C51E3BF2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85775"/>
            <a:ext cx="520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30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 love the </a:t>
            </a:r>
            <a:r>
              <a:rPr lang="en-GB" altLang="en-US" sz="3000" b="1" i="0" dirty="0">
                <a:solidFill>
                  <a:schemeClr val="tx2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UK!</a:t>
            </a:r>
          </a:p>
        </p:txBody>
      </p:sp>
      <p:pic>
        <p:nvPicPr>
          <p:cNvPr id="13" name="Picture 12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A7C13254-7EE6-A1DB-3E69-90AD13E993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501" y="546708"/>
            <a:ext cx="1289050" cy="499455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E306CAD9-5504-F75A-E32F-979EC15192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7757" y="1417228"/>
            <a:ext cx="6124910" cy="10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400" dirty="0">
                <a:solidFill>
                  <a:schemeClr val="bg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has been trading in the UK for nearly two decades, and handles tens of thousands of submissions each year from UK businesses. We pride ourselves on our services levels – responding to over 90% of new business enquiries in 24-hours or less.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5F4076B-993A-E6BB-DC7E-A42C350FC19B}"/>
              </a:ext>
            </a:extLst>
          </p:cNvPr>
          <p:cNvSpPr/>
          <p:nvPr userDrawn="1"/>
        </p:nvSpPr>
        <p:spPr bwMode="auto">
          <a:xfrm>
            <a:off x="824671" y="2816169"/>
            <a:ext cx="10687867" cy="1497724"/>
          </a:xfrm>
          <a:prstGeom prst="roundRect">
            <a:avLst>
              <a:gd name="adj" fmla="val 6100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DE4C9A3D-0B7F-CC52-3BAE-B2F5F70153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96203" y="3176643"/>
            <a:ext cx="1865338" cy="7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marL="0" marR="0" indent="0" algn="l" defTabSz="912813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000" dirty="0">
                <a:solidFill>
                  <a:srgbClr val="A87FFF"/>
                </a:solidFill>
                <a:latin typeface="Montserrat SemiBold" pitchFamily="2" charset="77"/>
              </a:rPr>
              <a:t>$</a:t>
            </a:r>
            <a:r>
              <a:rPr lang="en-GB" altLang="en-US" sz="3200" dirty="0">
                <a:solidFill>
                  <a:srgbClr val="A87FFF"/>
                </a:solidFill>
                <a:latin typeface="Montserrat SemiBold" pitchFamily="2" charset="77"/>
              </a:rPr>
              <a:t>200</a:t>
            </a:r>
            <a:r>
              <a:rPr lang="en-GB" altLang="en-US" sz="3000" dirty="0">
                <a:solidFill>
                  <a:srgbClr val="A87FFF"/>
                </a:solidFill>
                <a:latin typeface="Montserrat SemiBold" pitchFamily="2" charset="77"/>
              </a:rPr>
              <a:t>m+</a:t>
            </a:r>
          </a:p>
          <a:p>
            <a:pPr eaLnBrk="1" hangingPunct="1">
              <a:lnSpc>
                <a:spcPts val="2800"/>
              </a:lnSpc>
            </a:pPr>
            <a:r>
              <a:rPr lang="en-GB" altLang="en-US" sz="1500" dirty="0"/>
              <a:t>premium</a:t>
            </a: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2C2F9523-0A1C-8CDA-88F5-D4A1A1AD89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08117" y="3176643"/>
            <a:ext cx="1755001" cy="7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GB" altLang="en-US" sz="3000" dirty="0">
                <a:solidFill>
                  <a:srgbClr val="D71158"/>
                </a:solidFill>
                <a:latin typeface="Montserrat SemiBold" pitchFamily="2" charset="77"/>
              </a:rPr>
              <a:t>23,000+</a:t>
            </a:r>
          </a:p>
          <a:p>
            <a:pPr eaLnBrk="1" hangingPunct="1">
              <a:lnSpc>
                <a:spcPts val="2800"/>
              </a:lnSpc>
            </a:pPr>
            <a:r>
              <a:rPr lang="en-GB" altLang="en-US" sz="1500" dirty="0"/>
              <a:t>customers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E4B36380-671C-2FF3-3614-03C2C109F7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933" y="3176643"/>
            <a:ext cx="143679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GB" altLang="en-US" sz="3000" dirty="0">
                <a:solidFill>
                  <a:schemeClr val="bg2"/>
                </a:solidFill>
                <a:latin typeface="Montserrat SemiBold" pitchFamily="2" charset="77"/>
              </a:rPr>
              <a:t>80+</a:t>
            </a:r>
          </a:p>
          <a:p>
            <a:pPr eaLnBrk="1" hangingPunct="1">
              <a:lnSpc>
                <a:spcPts val="2800"/>
              </a:lnSpc>
            </a:pPr>
            <a:r>
              <a:rPr lang="en-GB" altLang="en-US" sz="1500" dirty="0"/>
              <a:t>underwriters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76A83-022A-B537-2429-A82DFADB3F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30879" y="1470283"/>
            <a:ext cx="5294435" cy="4841008"/>
          </a:xfrm>
          <a:prstGeom prst="rect">
            <a:avLst/>
          </a:prstGeom>
          <a:effectLst>
            <a:outerShdw blurRad="476472" sx="102000" sy="102000" algn="ctr" rotWithShape="0">
              <a:schemeClr val="bg2">
                <a:alpha val="23528"/>
              </a:schemeClr>
            </a:outerShdw>
          </a:effectLst>
        </p:spPr>
      </p:pic>
      <p:pic>
        <p:nvPicPr>
          <p:cNvPr id="4" name="Picture 3" descr="A blue logo with a lion head&#10;&#10;Description automatically generated with low confidence">
            <a:extLst>
              <a:ext uri="{FF2B5EF4-FFF2-40B4-BE49-F238E27FC236}">
                <a16:creationId xmlns:a16="http://schemas.microsoft.com/office/drawing/2014/main" id="{71C8C340-84C9-93B2-4D9F-CE81FB7349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149" t="19980" r="21657" b="19027"/>
          <a:stretch/>
        </p:blipFill>
        <p:spPr>
          <a:xfrm>
            <a:off x="4344700" y="4806891"/>
            <a:ext cx="1289033" cy="128479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DE4D539-65BA-93EC-E780-C9694F5EEE82}"/>
              </a:ext>
            </a:extLst>
          </p:cNvPr>
          <p:cNvSpPr/>
          <p:nvPr userDrawn="1"/>
        </p:nvSpPr>
        <p:spPr bwMode="auto">
          <a:xfrm>
            <a:off x="824670" y="4674367"/>
            <a:ext cx="2712291" cy="1497724"/>
          </a:xfrm>
          <a:prstGeom prst="roundRect">
            <a:avLst>
              <a:gd name="adj" fmla="val 61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336A25-D5E0-880B-0E68-5ED34890515F}"/>
              </a:ext>
            </a:extLst>
          </p:cNvPr>
          <p:cNvSpPr txBox="1">
            <a:spLocks/>
          </p:cNvSpPr>
          <p:nvPr userDrawn="1"/>
        </p:nvSpPr>
        <p:spPr>
          <a:xfrm>
            <a:off x="1016102" y="5311985"/>
            <a:ext cx="2366932" cy="6985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schemeClr val="bg2"/>
                </a:solidFill>
                <a:latin typeface="Montserrat Medium" pitchFamily="2" charset="77"/>
              </a:rPr>
              <a:t>5-Star Cyber Insurer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1000" dirty="0">
                <a:latin typeface="Montserrat Light" pitchFamily="2" charset="77"/>
              </a:rPr>
              <a:t>Insurance Business UK 2024</a:t>
            </a:r>
            <a:endParaRPr lang="en-US" sz="1000" dirty="0">
              <a:latin typeface="Montserrat Light" pitchFamily="2" charset="7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B3BA4B-940B-BAAD-823B-78CACA0BDE3A}"/>
              </a:ext>
            </a:extLst>
          </p:cNvPr>
          <p:cNvGrpSpPr/>
          <p:nvPr userDrawn="1"/>
        </p:nvGrpSpPr>
        <p:grpSpPr>
          <a:xfrm>
            <a:off x="1104379" y="5041120"/>
            <a:ext cx="970983" cy="162909"/>
            <a:chOff x="6594730" y="753185"/>
            <a:chExt cx="970983" cy="162909"/>
          </a:xfrm>
          <a:solidFill>
            <a:schemeClr val="tx2"/>
          </a:solidFill>
        </p:grpSpPr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0DDCBA48-F858-7BA6-E046-CC7197DA7EAF}"/>
                </a:ext>
              </a:extLst>
            </p:cNvPr>
            <p:cNvSpPr/>
            <p:nvPr/>
          </p:nvSpPr>
          <p:spPr>
            <a:xfrm>
              <a:off x="6594730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5-point Star 9">
              <a:extLst>
                <a:ext uri="{FF2B5EF4-FFF2-40B4-BE49-F238E27FC236}">
                  <a16:creationId xmlns:a16="http://schemas.microsoft.com/office/drawing/2014/main" id="{34CD6022-05A8-7BA3-1BA6-2C0E38497623}"/>
                </a:ext>
              </a:extLst>
            </p:cNvPr>
            <p:cNvSpPr/>
            <p:nvPr/>
          </p:nvSpPr>
          <p:spPr>
            <a:xfrm>
              <a:off x="6796748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5-point Star 10">
              <a:extLst>
                <a:ext uri="{FF2B5EF4-FFF2-40B4-BE49-F238E27FC236}">
                  <a16:creationId xmlns:a16="http://schemas.microsoft.com/office/drawing/2014/main" id="{D20E4DF1-1C73-5E25-0042-02650C9C56F1}"/>
                </a:ext>
              </a:extLst>
            </p:cNvPr>
            <p:cNvSpPr/>
            <p:nvPr/>
          </p:nvSpPr>
          <p:spPr>
            <a:xfrm>
              <a:off x="6998766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5-point Star 13">
              <a:extLst>
                <a:ext uri="{FF2B5EF4-FFF2-40B4-BE49-F238E27FC236}">
                  <a16:creationId xmlns:a16="http://schemas.microsoft.com/office/drawing/2014/main" id="{1452CDCC-62F8-F2A8-CFB5-A3E6FBA8348F}"/>
                </a:ext>
              </a:extLst>
            </p:cNvPr>
            <p:cNvSpPr/>
            <p:nvPr/>
          </p:nvSpPr>
          <p:spPr>
            <a:xfrm>
              <a:off x="720078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5-point Star 14">
              <a:extLst>
                <a:ext uri="{FF2B5EF4-FFF2-40B4-BE49-F238E27FC236}">
                  <a16:creationId xmlns:a16="http://schemas.microsoft.com/office/drawing/2014/main" id="{CF33DADB-2FE4-2528-8649-7E1A302AD719}"/>
                </a:ext>
              </a:extLst>
            </p:cNvPr>
            <p:cNvSpPr/>
            <p:nvPr/>
          </p:nvSpPr>
          <p:spPr>
            <a:xfrm>
              <a:off x="740280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17384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_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274B0B4-F886-7204-E344-BFE1EB5338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2F3F9"/>
              </a:gs>
              <a:gs pos="100000">
                <a:srgbClr val="6DC4E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E4FBF81-817C-E5D4-1D2B-F9752E78A48B}"/>
              </a:ext>
            </a:extLst>
          </p:cNvPr>
          <p:cNvSpPr/>
          <p:nvPr userDrawn="1"/>
        </p:nvSpPr>
        <p:spPr bwMode="auto">
          <a:xfrm>
            <a:off x="3999141" y="4674367"/>
            <a:ext cx="2039944" cy="1497724"/>
          </a:xfrm>
          <a:prstGeom prst="roundRect">
            <a:avLst>
              <a:gd name="adj" fmla="val 61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9F18B93-A4A3-9346-8E9D-C51E3BF2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85775"/>
            <a:ext cx="520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30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 love</a:t>
            </a:r>
            <a:r>
              <a:rPr lang="en-GB" altLang="en-US" sz="3000" b="1" i="0" kern="1200" dirty="0">
                <a:solidFill>
                  <a:schemeClr val="tx2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 Ireland</a:t>
            </a:r>
            <a:r>
              <a:rPr lang="en-GB" altLang="en-US" sz="3000" b="1" i="0" dirty="0">
                <a:solidFill>
                  <a:schemeClr val="tx2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pic>
        <p:nvPicPr>
          <p:cNvPr id="13" name="Picture 12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A7C13254-7EE6-A1DB-3E69-90AD13E993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501" y="546708"/>
            <a:ext cx="1289050" cy="499455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E306CAD9-5504-F75A-E32F-979EC15192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7757" y="1417228"/>
            <a:ext cx="6124910" cy="10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400" dirty="0">
                <a:solidFill>
                  <a:schemeClr val="bg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has been trading in the UK for nearly two decades, and handles tens of thousands of submissions each year from UK businesses. We pride ourselves on our services levels – responding to over 90% of new business enquiries in 24-hours or less.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5F4076B-993A-E6BB-DC7E-A42C350FC19B}"/>
              </a:ext>
            </a:extLst>
          </p:cNvPr>
          <p:cNvSpPr/>
          <p:nvPr userDrawn="1"/>
        </p:nvSpPr>
        <p:spPr bwMode="auto">
          <a:xfrm>
            <a:off x="824671" y="2816169"/>
            <a:ext cx="10687867" cy="1497724"/>
          </a:xfrm>
          <a:prstGeom prst="roundRect">
            <a:avLst>
              <a:gd name="adj" fmla="val 6100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DE4C9A3D-0B7F-CC52-3BAE-B2F5F70153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96203" y="3176643"/>
            <a:ext cx="1865338" cy="7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marL="0" marR="0" indent="0" algn="l" defTabSz="912813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000" dirty="0">
                <a:solidFill>
                  <a:srgbClr val="A87FFF"/>
                </a:solidFill>
                <a:latin typeface="Montserrat SemiBold" pitchFamily="2" charset="77"/>
              </a:rPr>
              <a:t>$</a:t>
            </a:r>
            <a:r>
              <a:rPr lang="en-GB" altLang="en-US" sz="3200" dirty="0">
                <a:solidFill>
                  <a:srgbClr val="A87FFF"/>
                </a:solidFill>
                <a:latin typeface="Montserrat SemiBold" pitchFamily="2" charset="77"/>
              </a:rPr>
              <a:t>125</a:t>
            </a:r>
            <a:r>
              <a:rPr lang="en-GB" altLang="en-US" sz="3000" dirty="0">
                <a:solidFill>
                  <a:srgbClr val="A87FFF"/>
                </a:solidFill>
                <a:latin typeface="Montserrat SemiBold" pitchFamily="2" charset="77"/>
              </a:rPr>
              <a:t>m+</a:t>
            </a:r>
          </a:p>
          <a:p>
            <a:pPr eaLnBrk="1" hangingPunct="1">
              <a:lnSpc>
                <a:spcPts val="2800"/>
              </a:lnSpc>
            </a:pPr>
            <a:r>
              <a:rPr lang="en-GB" altLang="en-US" sz="1500" dirty="0"/>
              <a:t>premium</a:t>
            </a: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2C2F9523-0A1C-8CDA-88F5-D4A1A1AD89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08117" y="3176643"/>
            <a:ext cx="1755001" cy="7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GB" altLang="en-US" sz="3000" dirty="0">
                <a:solidFill>
                  <a:srgbClr val="D71158"/>
                </a:solidFill>
                <a:latin typeface="Montserrat SemiBold" pitchFamily="2" charset="77"/>
              </a:rPr>
              <a:t>15,000+</a:t>
            </a:r>
          </a:p>
          <a:p>
            <a:pPr eaLnBrk="1" hangingPunct="1">
              <a:lnSpc>
                <a:spcPts val="2800"/>
              </a:lnSpc>
            </a:pPr>
            <a:r>
              <a:rPr lang="en-GB" altLang="en-US" sz="1500" dirty="0"/>
              <a:t>customers</a:t>
            </a: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E4B36380-671C-2FF3-3614-03C2C109F7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933" y="3176643"/>
            <a:ext cx="143679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GB" altLang="en-US" sz="3000" dirty="0">
                <a:solidFill>
                  <a:schemeClr val="bg2"/>
                </a:solidFill>
                <a:latin typeface="Montserrat SemiBold" pitchFamily="2" charset="77"/>
              </a:rPr>
              <a:t>50+</a:t>
            </a:r>
          </a:p>
          <a:p>
            <a:pPr eaLnBrk="1" hangingPunct="1">
              <a:lnSpc>
                <a:spcPts val="2800"/>
              </a:lnSpc>
            </a:pPr>
            <a:r>
              <a:rPr lang="en-GB" altLang="en-US" sz="1500" dirty="0"/>
              <a:t>underwriters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776A83-022A-B537-2429-A82DFADB3F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30879" y="1470283"/>
            <a:ext cx="5294435" cy="4841008"/>
          </a:xfrm>
          <a:prstGeom prst="rect">
            <a:avLst/>
          </a:prstGeom>
          <a:effectLst>
            <a:outerShdw blurRad="476472" sx="102000" sy="102000" algn="ctr" rotWithShape="0">
              <a:schemeClr val="bg2">
                <a:alpha val="23528"/>
              </a:schemeClr>
            </a:outerShdw>
          </a:effectLst>
        </p:spPr>
      </p:pic>
      <p:pic>
        <p:nvPicPr>
          <p:cNvPr id="4" name="Picture 3" descr="A blue logo with a lion head&#10;&#10;Description automatically generated with low confidence">
            <a:extLst>
              <a:ext uri="{FF2B5EF4-FFF2-40B4-BE49-F238E27FC236}">
                <a16:creationId xmlns:a16="http://schemas.microsoft.com/office/drawing/2014/main" id="{71C8C340-84C9-93B2-4D9F-CE81FB7349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149" t="19980" r="21657" b="19027"/>
          <a:stretch/>
        </p:blipFill>
        <p:spPr>
          <a:xfrm>
            <a:off x="4344700" y="4806891"/>
            <a:ext cx="1289033" cy="128479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DE4D539-65BA-93EC-E780-C9694F5EEE82}"/>
              </a:ext>
            </a:extLst>
          </p:cNvPr>
          <p:cNvSpPr/>
          <p:nvPr userDrawn="1"/>
        </p:nvSpPr>
        <p:spPr bwMode="auto">
          <a:xfrm>
            <a:off x="824670" y="4674367"/>
            <a:ext cx="2712291" cy="1497724"/>
          </a:xfrm>
          <a:prstGeom prst="roundRect">
            <a:avLst>
              <a:gd name="adj" fmla="val 61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5336A25-D5E0-880B-0E68-5ED34890515F}"/>
              </a:ext>
            </a:extLst>
          </p:cNvPr>
          <p:cNvSpPr txBox="1">
            <a:spLocks/>
          </p:cNvSpPr>
          <p:nvPr userDrawn="1"/>
        </p:nvSpPr>
        <p:spPr>
          <a:xfrm>
            <a:off x="1016102" y="5311985"/>
            <a:ext cx="2366932" cy="6985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schemeClr val="bg2"/>
                </a:solidFill>
                <a:latin typeface="Montserrat Medium" pitchFamily="2" charset="77"/>
              </a:rPr>
              <a:t>5-Star Cyber Insurer</a:t>
            </a: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GB" sz="1000" dirty="0">
                <a:latin typeface="Montserrat Light" pitchFamily="2" charset="77"/>
              </a:rPr>
              <a:t>Insurance Business UK 2024</a:t>
            </a:r>
            <a:endParaRPr lang="en-US" sz="1000" dirty="0">
              <a:latin typeface="Montserrat Light" pitchFamily="2" charset="77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8B3BA4B-940B-BAAD-823B-78CACA0BDE3A}"/>
              </a:ext>
            </a:extLst>
          </p:cNvPr>
          <p:cNvGrpSpPr/>
          <p:nvPr userDrawn="1"/>
        </p:nvGrpSpPr>
        <p:grpSpPr>
          <a:xfrm>
            <a:off x="1104379" y="5041120"/>
            <a:ext cx="970983" cy="162909"/>
            <a:chOff x="6594730" y="753185"/>
            <a:chExt cx="970983" cy="162909"/>
          </a:xfrm>
          <a:solidFill>
            <a:schemeClr val="tx2"/>
          </a:solidFill>
        </p:grpSpPr>
        <p:sp>
          <p:nvSpPr>
            <p:cNvPr id="9" name="5-point Star 8">
              <a:extLst>
                <a:ext uri="{FF2B5EF4-FFF2-40B4-BE49-F238E27FC236}">
                  <a16:creationId xmlns:a16="http://schemas.microsoft.com/office/drawing/2014/main" id="{0DDCBA48-F858-7BA6-E046-CC7197DA7EAF}"/>
                </a:ext>
              </a:extLst>
            </p:cNvPr>
            <p:cNvSpPr/>
            <p:nvPr/>
          </p:nvSpPr>
          <p:spPr>
            <a:xfrm>
              <a:off x="6594730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5-point Star 9">
              <a:extLst>
                <a:ext uri="{FF2B5EF4-FFF2-40B4-BE49-F238E27FC236}">
                  <a16:creationId xmlns:a16="http://schemas.microsoft.com/office/drawing/2014/main" id="{34CD6022-05A8-7BA3-1BA6-2C0E38497623}"/>
                </a:ext>
              </a:extLst>
            </p:cNvPr>
            <p:cNvSpPr/>
            <p:nvPr/>
          </p:nvSpPr>
          <p:spPr>
            <a:xfrm>
              <a:off x="6796748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1" name="5-point Star 10">
              <a:extLst>
                <a:ext uri="{FF2B5EF4-FFF2-40B4-BE49-F238E27FC236}">
                  <a16:creationId xmlns:a16="http://schemas.microsoft.com/office/drawing/2014/main" id="{D20E4DF1-1C73-5E25-0042-02650C9C56F1}"/>
                </a:ext>
              </a:extLst>
            </p:cNvPr>
            <p:cNvSpPr/>
            <p:nvPr/>
          </p:nvSpPr>
          <p:spPr>
            <a:xfrm>
              <a:off x="6998766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4" name="5-point Star 13">
              <a:extLst>
                <a:ext uri="{FF2B5EF4-FFF2-40B4-BE49-F238E27FC236}">
                  <a16:creationId xmlns:a16="http://schemas.microsoft.com/office/drawing/2014/main" id="{1452CDCC-62F8-F2A8-CFB5-A3E6FBA8348F}"/>
                </a:ext>
              </a:extLst>
            </p:cNvPr>
            <p:cNvSpPr/>
            <p:nvPr/>
          </p:nvSpPr>
          <p:spPr>
            <a:xfrm>
              <a:off x="720078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5-point Star 14">
              <a:extLst>
                <a:ext uri="{FF2B5EF4-FFF2-40B4-BE49-F238E27FC236}">
                  <a16:creationId xmlns:a16="http://schemas.microsoft.com/office/drawing/2014/main" id="{CF33DADB-2FE4-2528-8649-7E1A302AD719}"/>
                </a:ext>
              </a:extLst>
            </p:cNvPr>
            <p:cNvSpPr/>
            <p:nvPr/>
          </p:nvSpPr>
          <p:spPr>
            <a:xfrm>
              <a:off x="740280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84295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_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274B0B4-F886-7204-E344-BFE1EB5338B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E2F3F9"/>
              </a:gs>
              <a:gs pos="100000">
                <a:srgbClr val="6DC4E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9F18B93-A4A3-9346-8E9D-C51E3BF2C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485775"/>
            <a:ext cx="520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/>
            <a:r>
              <a:rPr lang="en-GB" altLang="en-US" sz="3000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We love </a:t>
            </a:r>
            <a:r>
              <a:rPr lang="en-GB" altLang="en-US" sz="3000" b="1" i="0" dirty="0">
                <a:solidFill>
                  <a:schemeClr val="tx2"/>
                </a:solidFill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Europe!</a:t>
            </a:r>
          </a:p>
        </p:txBody>
      </p:sp>
      <p:pic>
        <p:nvPicPr>
          <p:cNvPr id="13" name="Picture 12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A7C13254-7EE6-A1DB-3E69-90AD13E993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3501" y="546708"/>
            <a:ext cx="1289050" cy="499455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E306CAD9-5504-F75A-E32F-979EC15192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7757" y="1417228"/>
            <a:ext cx="6124910" cy="10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GB" altLang="en-US" sz="1400" dirty="0">
                <a:solidFill>
                  <a:schemeClr val="bg2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CFC has been trading in Europe for over 15 years, and handles tens of thousands of submissions each year from European businesses. We pride ourselves on our services levels – responding to over 90% of new business enquiries in 24-hours or less.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5F4076B-993A-E6BB-DC7E-A42C350FC19B}"/>
              </a:ext>
            </a:extLst>
          </p:cNvPr>
          <p:cNvSpPr/>
          <p:nvPr userDrawn="1"/>
        </p:nvSpPr>
        <p:spPr bwMode="auto">
          <a:xfrm>
            <a:off x="824671" y="2816169"/>
            <a:ext cx="10687867" cy="1497724"/>
          </a:xfrm>
          <a:prstGeom prst="roundRect">
            <a:avLst>
              <a:gd name="adj" fmla="val 6100"/>
            </a:avLst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DE4C9A3D-0B7F-CC52-3BAE-B2F5F70153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96203" y="3136003"/>
            <a:ext cx="1865338" cy="7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marL="0" marR="0" indent="0" algn="l" defTabSz="912813" rtl="0" eaLnBrk="1" fontAlgn="base" latinLnBrk="0" hangingPunct="1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3000" dirty="0">
                <a:solidFill>
                  <a:srgbClr val="A87FFF"/>
                </a:solidFill>
                <a:latin typeface="Montserrat SemiBold" pitchFamily="2" charset="77"/>
              </a:rPr>
              <a:t>$</a:t>
            </a:r>
            <a:r>
              <a:rPr lang="en-GB" altLang="en-US" sz="3200" dirty="0">
                <a:solidFill>
                  <a:srgbClr val="A87FFF"/>
                </a:solidFill>
                <a:latin typeface="Montserrat SemiBold" pitchFamily="2" charset="77"/>
              </a:rPr>
              <a:t>64</a:t>
            </a:r>
            <a:r>
              <a:rPr lang="en-GB" altLang="en-US" sz="3000" dirty="0">
                <a:solidFill>
                  <a:srgbClr val="A87FFF"/>
                </a:solidFill>
                <a:latin typeface="Montserrat SemiBold" pitchFamily="2" charset="77"/>
              </a:rPr>
              <a:t>m+</a:t>
            </a:r>
          </a:p>
          <a:p>
            <a:pPr eaLnBrk="1" hangingPunct="1">
              <a:lnSpc>
                <a:spcPts val="2800"/>
              </a:lnSpc>
            </a:pPr>
            <a:r>
              <a:rPr lang="en-GB" altLang="en-US" sz="1500" dirty="0"/>
              <a:t>premium</a:t>
            </a: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2C2F9523-0A1C-8CDA-88F5-D4A1A1AD89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208117" y="3136003"/>
            <a:ext cx="1755001" cy="76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GB" altLang="en-US" sz="3000" dirty="0">
                <a:solidFill>
                  <a:srgbClr val="D71158"/>
                </a:solidFill>
                <a:latin typeface="Montserrat SemiBold" pitchFamily="2" charset="77"/>
              </a:rPr>
              <a:t>6,000+</a:t>
            </a:r>
          </a:p>
          <a:p>
            <a:pPr eaLnBrk="1" hangingPunct="1">
              <a:lnSpc>
                <a:spcPts val="2800"/>
              </a:lnSpc>
            </a:pPr>
            <a:r>
              <a:rPr lang="en-GB" altLang="en-US" sz="1500" dirty="0"/>
              <a:t>customers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114038E3-5361-74CF-68F4-41901C510C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00933" y="3136003"/>
            <a:ext cx="1729528" cy="94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en-GB" altLang="en-US" sz="3000" dirty="0">
                <a:solidFill>
                  <a:schemeClr val="bg2"/>
                </a:solidFill>
                <a:latin typeface="Montserrat SemiBold" pitchFamily="2" charset="77"/>
              </a:rPr>
              <a:t>30+</a:t>
            </a:r>
          </a:p>
          <a:p>
            <a:pPr eaLnBrk="1" hangingPunct="1">
              <a:lnSpc>
                <a:spcPct val="110000"/>
              </a:lnSpc>
            </a:pPr>
            <a:r>
              <a:rPr lang="en-GB" altLang="en-US" sz="1500" dirty="0"/>
              <a:t>underwriters &amp; support staff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F90960-DC01-3D7C-C9A2-B0EC2BFC8058}"/>
              </a:ext>
            </a:extLst>
          </p:cNvPr>
          <p:cNvSpPr/>
          <p:nvPr userDrawn="1"/>
        </p:nvSpPr>
        <p:spPr bwMode="auto">
          <a:xfrm>
            <a:off x="824670" y="4674367"/>
            <a:ext cx="3325221" cy="1497724"/>
          </a:xfrm>
          <a:prstGeom prst="roundRect">
            <a:avLst>
              <a:gd name="adj" fmla="val 61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1C36BFC-39DD-0E46-C8BC-CE8AC7945098}"/>
              </a:ext>
            </a:extLst>
          </p:cNvPr>
          <p:cNvSpPr txBox="1">
            <a:spLocks/>
          </p:cNvSpPr>
          <p:nvPr userDrawn="1"/>
        </p:nvSpPr>
        <p:spPr>
          <a:xfrm>
            <a:off x="1016102" y="5229323"/>
            <a:ext cx="3004569" cy="6985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schemeClr val="bg2"/>
                </a:solidFill>
                <a:latin typeface="Montserrat Medium" pitchFamily="2" charset="77"/>
              </a:rPr>
              <a:t>Cyber Insurance Carrier of the Year</a:t>
            </a:r>
          </a:p>
          <a:p>
            <a:pPr marL="0" indent="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>
                <a:latin typeface="Montserrat Light" pitchFamily="2" charset="77"/>
              </a:rPr>
              <a:t>Intelligent Insurer Cyber Insurance Awards Europe 2024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BE50EDB-FF34-8BB2-5797-5BB174B5CB0F}"/>
              </a:ext>
            </a:extLst>
          </p:cNvPr>
          <p:cNvGrpSpPr/>
          <p:nvPr userDrawn="1"/>
        </p:nvGrpSpPr>
        <p:grpSpPr>
          <a:xfrm>
            <a:off x="1104379" y="4958458"/>
            <a:ext cx="970983" cy="162909"/>
            <a:chOff x="6594730" y="753185"/>
            <a:chExt cx="970983" cy="162909"/>
          </a:xfrm>
          <a:solidFill>
            <a:schemeClr val="tx2"/>
          </a:solidFill>
        </p:grpSpPr>
        <p:sp>
          <p:nvSpPr>
            <p:cNvPr id="14" name="5-point Star 13">
              <a:extLst>
                <a:ext uri="{FF2B5EF4-FFF2-40B4-BE49-F238E27FC236}">
                  <a16:creationId xmlns:a16="http://schemas.microsoft.com/office/drawing/2014/main" id="{31E87BB9-F79F-0DD5-76AA-8B7287932BA7}"/>
                </a:ext>
              </a:extLst>
            </p:cNvPr>
            <p:cNvSpPr/>
            <p:nvPr/>
          </p:nvSpPr>
          <p:spPr>
            <a:xfrm>
              <a:off x="6594730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5" name="5-point Star 14">
              <a:extLst>
                <a:ext uri="{FF2B5EF4-FFF2-40B4-BE49-F238E27FC236}">
                  <a16:creationId xmlns:a16="http://schemas.microsoft.com/office/drawing/2014/main" id="{03710F56-795F-530B-EE87-395F8233F5AA}"/>
                </a:ext>
              </a:extLst>
            </p:cNvPr>
            <p:cNvSpPr/>
            <p:nvPr/>
          </p:nvSpPr>
          <p:spPr>
            <a:xfrm>
              <a:off x="6796748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2C0DFA09-8896-6ADA-3945-73E8709F655E}"/>
                </a:ext>
              </a:extLst>
            </p:cNvPr>
            <p:cNvSpPr/>
            <p:nvPr/>
          </p:nvSpPr>
          <p:spPr>
            <a:xfrm>
              <a:off x="6998766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7" name="5-point Star 16">
              <a:extLst>
                <a:ext uri="{FF2B5EF4-FFF2-40B4-BE49-F238E27FC236}">
                  <a16:creationId xmlns:a16="http://schemas.microsoft.com/office/drawing/2014/main" id="{6E95A666-CC6C-473E-C45A-A5EB0F737096}"/>
                </a:ext>
              </a:extLst>
            </p:cNvPr>
            <p:cNvSpPr/>
            <p:nvPr/>
          </p:nvSpPr>
          <p:spPr>
            <a:xfrm>
              <a:off x="720078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8" name="5-point Star 17">
              <a:extLst>
                <a:ext uri="{FF2B5EF4-FFF2-40B4-BE49-F238E27FC236}">
                  <a16:creationId xmlns:a16="http://schemas.microsoft.com/office/drawing/2014/main" id="{0E16C75E-F920-F10D-C7BE-C7E61B8A3FB8}"/>
                </a:ext>
              </a:extLst>
            </p:cNvPr>
            <p:cNvSpPr/>
            <p:nvPr/>
          </p:nvSpPr>
          <p:spPr>
            <a:xfrm>
              <a:off x="740280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F67ED23-2448-C0D1-FAFC-8747F5EAEC50}"/>
              </a:ext>
            </a:extLst>
          </p:cNvPr>
          <p:cNvSpPr/>
          <p:nvPr userDrawn="1"/>
        </p:nvSpPr>
        <p:spPr bwMode="auto">
          <a:xfrm>
            <a:off x="4581662" y="4674367"/>
            <a:ext cx="2991956" cy="1497724"/>
          </a:xfrm>
          <a:prstGeom prst="roundRect">
            <a:avLst>
              <a:gd name="adj" fmla="val 61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FD9F1FE-CBEC-8460-B309-A3B6E30FE948}"/>
              </a:ext>
            </a:extLst>
          </p:cNvPr>
          <p:cNvSpPr txBox="1">
            <a:spLocks/>
          </p:cNvSpPr>
          <p:nvPr userDrawn="1"/>
        </p:nvSpPr>
        <p:spPr>
          <a:xfrm>
            <a:off x="4773094" y="5229323"/>
            <a:ext cx="2557786" cy="6985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schemeClr val="bg2"/>
                </a:solidFill>
                <a:latin typeface="Montserrat Medium" pitchFamily="2" charset="77"/>
              </a:rPr>
              <a:t>Cyber Claims Team of the Year</a:t>
            </a:r>
          </a:p>
          <a:p>
            <a:pPr marL="0" indent="0" fontAlgn="auto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>
                <a:latin typeface="Montserrat Light" pitchFamily="2" charset="77"/>
              </a:rPr>
              <a:t>Intelligent Insurer Cyber Insurance Awards Europe 2024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A614FF1-BA74-2A17-5BBD-BA0057B78740}"/>
              </a:ext>
            </a:extLst>
          </p:cNvPr>
          <p:cNvGrpSpPr/>
          <p:nvPr userDrawn="1"/>
        </p:nvGrpSpPr>
        <p:grpSpPr>
          <a:xfrm>
            <a:off x="4861370" y="4958458"/>
            <a:ext cx="970983" cy="162909"/>
            <a:chOff x="6594730" y="753185"/>
            <a:chExt cx="970983" cy="162909"/>
          </a:xfrm>
          <a:solidFill>
            <a:schemeClr val="tx2"/>
          </a:solidFill>
        </p:grpSpPr>
        <p:sp>
          <p:nvSpPr>
            <p:cNvPr id="6" name="5-point Star 5">
              <a:extLst>
                <a:ext uri="{FF2B5EF4-FFF2-40B4-BE49-F238E27FC236}">
                  <a16:creationId xmlns:a16="http://schemas.microsoft.com/office/drawing/2014/main" id="{C7B4C9D7-3BF3-B30F-B07B-4B74FCC29790}"/>
                </a:ext>
              </a:extLst>
            </p:cNvPr>
            <p:cNvSpPr/>
            <p:nvPr/>
          </p:nvSpPr>
          <p:spPr>
            <a:xfrm>
              <a:off x="6594730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5-point Star 18">
              <a:extLst>
                <a:ext uri="{FF2B5EF4-FFF2-40B4-BE49-F238E27FC236}">
                  <a16:creationId xmlns:a16="http://schemas.microsoft.com/office/drawing/2014/main" id="{6B63D53A-AFD5-74B9-C787-35E2171C86D0}"/>
                </a:ext>
              </a:extLst>
            </p:cNvPr>
            <p:cNvSpPr/>
            <p:nvPr/>
          </p:nvSpPr>
          <p:spPr>
            <a:xfrm>
              <a:off x="6796748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329D414F-7AB2-5C7C-CD39-C811A704BCCC}"/>
                </a:ext>
              </a:extLst>
            </p:cNvPr>
            <p:cNvSpPr/>
            <p:nvPr/>
          </p:nvSpPr>
          <p:spPr>
            <a:xfrm>
              <a:off x="6998766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1" name="5-point Star 20">
              <a:extLst>
                <a:ext uri="{FF2B5EF4-FFF2-40B4-BE49-F238E27FC236}">
                  <a16:creationId xmlns:a16="http://schemas.microsoft.com/office/drawing/2014/main" id="{8DE1F406-EDF2-DE7F-E18C-5D54D68DACD6}"/>
                </a:ext>
              </a:extLst>
            </p:cNvPr>
            <p:cNvSpPr/>
            <p:nvPr/>
          </p:nvSpPr>
          <p:spPr>
            <a:xfrm>
              <a:off x="720078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5-point Star 21">
              <a:extLst>
                <a:ext uri="{FF2B5EF4-FFF2-40B4-BE49-F238E27FC236}">
                  <a16:creationId xmlns:a16="http://schemas.microsoft.com/office/drawing/2014/main" id="{CC0DCE2B-92F9-C636-C55D-6770999623CD}"/>
                </a:ext>
              </a:extLst>
            </p:cNvPr>
            <p:cNvSpPr/>
            <p:nvPr/>
          </p:nvSpPr>
          <p:spPr>
            <a:xfrm>
              <a:off x="740280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E28D19F-506D-8AC9-FBA5-E2EB6309ECF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330879" y="1470283"/>
            <a:ext cx="5294435" cy="4841008"/>
          </a:xfrm>
          <a:prstGeom prst="rect">
            <a:avLst/>
          </a:prstGeom>
          <a:effectLst>
            <a:outerShdw blurRad="476472" sx="102000" sy="102000" algn="ctr" rotWithShape="0">
              <a:schemeClr val="bg2">
                <a:alpha val="23528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52424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tecting busines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93747EE-9E15-7183-C9F7-0FF9C36D2FE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1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8">
            <a:extLst>
              <a:ext uri="{FF2B5EF4-FFF2-40B4-BE49-F238E27FC236}">
                <a16:creationId xmlns:a16="http://schemas.microsoft.com/office/drawing/2014/main" id="{E995717E-190C-9260-1D7D-01BEC364C46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31263" y="5381124"/>
            <a:ext cx="1631950" cy="7556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GB" altLang="en-US" sz="2500" dirty="0">
                <a:solidFill>
                  <a:schemeClr val="bg1"/>
                </a:solidFill>
              </a:rPr>
              <a:t>80,000+ 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GB" altLang="en-US" sz="12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Cyber customers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B81052-6F16-6BD4-2315-3F36DF8C8CA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988" y="455613"/>
            <a:ext cx="9207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000" b="1" i="0" dirty="0">
                <a:solidFill>
                  <a:schemeClr val="bg1"/>
                </a:solidFill>
                <a:latin typeface="Montserrat SemiBold" pitchFamily="2" charset="77"/>
              </a:rPr>
              <a:t>Protecting businesses </a:t>
            </a:r>
            <a:r>
              <a:rPr lang="en-US" altLang="en-US" sz="3000" dirty="0">
                <a:solidFill>
                  <a:schemeClr val="bg1"/>
                </a:solidFill>
              </a:rPr>
              <a:t>against cyber risk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FDA644-09D9-F028-8F41-8E563549E70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08025" y="1354138"/>
            <a:ext cx="70993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GB" altLang="en-US" sz="1200" dirty="0">
                <a:solidFill>
                  <a:schemeClr val="accent1"/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Market-leading cyber insurance that starts working the moment a policy binds</a:t>
            </a:r>
            <a:r>
              <a:rPr lang="en-US" altLang="en-US" sz="1200" dirty="0">
                <a:solidFill>
                  <a:schemeClr val="accent1"/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br>
              <a:rPr lang="en-US" altLang="en-US" sz="1200" dirty="0">
                <a:solidFill>
                  <a:schemeClr val="accent1"/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en-US" sz="1200" dirty="0">
                <a:solidFill>
                  <a:schemeClr val="accent1"/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Backed by our in-house cyber security and incident response team, we are the cyber insurance provider of choice.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EECEA664-986C-4AFC-53C6-BA4E8D82F0F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71150" y="5371599"/>
            <a:ext cx="942975" cy="7588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GB" altLang="en-US" sz="2500" dirty="0">
                <a:solidFill>
                  <a:schemeClr val="bg1"/>
                </a:solidFill>
              </a:rPr>
              <a:t>65+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GB" altLang="en-US" sz="12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Countries</a:t>
            </a:r>
          </a:p>
        </p:txBody>
      </p:sp>
      <p:sp>
        <p:nvSpPr>
          <p:cNvPr id="25" name="TextBox 8">
            <a:extLst>
              <a:ext uri="{FF2B5EF4-FFF2-40B4-BE49-F238E27FC236}">
                <a16:creationId xmlns:a16="http://schemas.microsoft.com/office/drawing/2014/main" id="{D0C7AAF9-8C03-41F0-28FF-C62E8CB63E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79088" y="4311149"/>
            <a:ext cx="1082675" cy="7572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GB" altLang="en-US" sz="2500" dirty="0">
                <a:solidFill>
                  <a:schemeClr val="bg1"/>
                </a:solidFill>
              </a:rPr>
              <a:t>$25m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GB" altLang="en-US" sz="1200" kern="12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Line</a:t>
            </a:r>
          </a:p>
        </p:txBody>
      </p:sp>
      <p:sp>
        <p:nvSpPr>
          <p:cNvPr id="26" name="TextBox 8">
            <a:extLst>
              <a:ext uri="{FF2B5EF4-FFF2-40B4-BE49-F238E27FC236}">
                <a16:creationId xmlns:a16="http://schemas.microsoft.com/office/drawing/2014/main" id="{14D22733-2F01-40BA-B82D-B67801287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834438" y="4320674"/>
            <a:ext cx="1304925" cy="7572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GB" altLang="en-US" sz="2500" dirty="0">
                <a:solidFill>
                  <a:schemeClr val="bg1"/>
                </a:solidFill>
              </a:rPr>
              <a:t>$650m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GB" altLang="en-US" sz="12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Premium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490C3F5-D9EB-86B3-AC37-C68AD64B5CBA}"/>
              </a:ext>
            </a:extLst>
          </p:cNvPr>
          <p:cNvCxnSpPr>
            <a:cxnSpLocks/>
          </p:cNvCxnSpPr>
          <p:nvPr userDrawn="1"/>
        </p:nvCxnSpPr>
        <p:spPr>
          <a:xfrm flipH="1">
            <a:off x="10548938" y="5211262"/>
            <a:ext cx="865187" cy="0"/>
          </a:xfrm>
          <a:prstGeom prst="line">
            <a:avLst/>
          </a:prstGeom>
          <a:ln w="25400" cap="rnd">
            <a:solidFill>
              <a:schemeClr val="accent3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5E555B8-C6EC-89BC-CE51-95A345A70F7A}"/>
              </a:ext>
            </a:extLst>
          </p:cNvPr>
          <p:cNvCxnSpPr>
            <a:cxnSpLocks/>
          </p:cNvCxnSpPr>
          <p:nvPr userDrawn="1"/>
        </p:nvCxnSpPr>
        <p:spPr>
          <a:xfrm flipH="1">
            <a:off x="8872538" y="5211262"/>
            <a:ext cx="1393825" cy="0"/>
          </a:xfrm>
          <a:prstGeom prst="line">
            <a:avLst/>
          </a:prstGeom>
          <a:ln w="25400" cap="rnd">
            <a:solidFill>
              <a:schemeClr val="accent3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9">
            <a:extLst>
              <a:ext uri="{FF2B5EF4-FFF2-40B4-BE49-F238E27FC236}">
                <a16:creationId xmlns:a16="http://schemas.microsoft.com/office/drawing/2014/main" id="{0B7E451B-BDBC-1203-D004-FD7060AAB557}"/>
              </a:ext>
            </a:extLst>
          </p:cNvPr>
          <p:cNvSpPr/>
          <p:nvPr userDrawn="1"/>
        </p:nvSpPr>
        <p:spPr>
          <a:xfrm>
            <a:off x="798513" y="2618873"/>
            <a:ext cx="2447925" cy="3438525"/>
          </a:xfrm>
          <a:prstGeom prst="roundRect">
            <a:avLst>
              <a:gd name="adj" fmla="val 10474"/>
            </a:avLst>
          </a:prstGeom>
          <a:solidFill>
            <a:schemeClr val="bg1">
              <a:alpha val="2037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80000"/>
          <a:lstStyle/>
          <a:p>
            <a:pPr defTabSz="91436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defTabSz="91436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defTabSz="91436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kern="1200" dirty="0">
                <a:solidFill>
                  <a:schemeClr val="accent1"/>
                </a:solidFill>
                <a:latin typeface="Montserrat Medium" panose="00000600000000000000" pitchFamily="2" charset="0"/>
                <a:ea typeface="+mn-ea"/>
                <a:cs typeface="+mn-cs"/>
              </a:rPr>
              <a:t>Proactive cyber attack prevention</a:t>
            </a:r>
          </a:p>
          <a:p>
            <a:pPr defTabSz="91436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Vulnerability scanning, threat monitoring and real-time cyber attack prevention throughout the lifecycle of the policy</a:t>
            </a:r>
          </a:p>
        </p:txBody>
      </p:sp>
      <p:pic>
        <p:nvPicPr>
          <p:cNvPr id="30" name="Picture 113">
            <a:extLst>
              <a:ext uri="{FF2B5EF4-FFF2-40B4-BE49-F238E27FC236}">
                <a16:creationId xmlns:a16="http://schemas.microsoft.com/office/drawing/2014/main" id="{D53F214B-9DCB-8A41-15BA-127CF36FA3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077913" y="2796674"/>
            <a:ext cx="419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ounded Rectangle 29">
            <a:extLst>
              <a:ext uri="{FF2B5EF4-FFF2-40B4-BE49-F238E27FC236}">
                <a16:creationId xmlns:a16="http://schemas.microsoft.com/office/drawing/2014/main" id="{8F06DA06-ED4E-D673-FF3A-FC031417D2A0}"/>
              </a:ext>
            </a:extLst>
          </p:cNvPr>
          <p:cNvSpPr/>
          <p:nvPr userDrawn="1"/>
        </p:nvSpPr>
        <p:spPr>
          <a:xfrm>
            <a:off x="6143625" y="2642687"/>
            <a:ext cx="2447925" cy="3414712"/>
          </a:xfrm>
          <a:prstGeom prst="roundRect">
            <a:avLst>
              <a:gd name="adj" fmla="val 10474"/>
            </a:avLst>
          </a:prstGeom>
          <a:solidFill>
            <a:schemeClr val="bg1">
              <a:alpha val="2037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80000"/>
          <a:lstStyle/>
          <a:p>
            <a:pPr defTabSz="91436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defTabSz="91436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algn="l" defTabSz="914363" rtl="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kern="1200" dirty="0">
                <a:solidFill>
                  <a:schemeClr val="accent1"/>
                </a:solidFill>
                <a:latin typeface="Montserrat Medium" panose="00000600000000000000" pitchFamily="2" charset="0"/>
                <a:ea typeface="+mn-ea"/>
                <a:cs typeface="+mn-cs"/>
              </a:rPr>
              <a:t>Award-winning cyber cover</a:t>
            </a:r>
          </a:p>
          <a:p>
            <a:pPr defTabSz="91436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200" dirty="0">
                <a:solidFill>
                  <a:schemeClr val="bg1"/>
                </a:solidFill>
              </a:rPr>
              <a:t>Comprehensive, purpose-built cyber cover backed by more than 20 years’ experience in the market</a:t>
            </a:r>
          </a:p>
        </p:txBody>
      </p:sp>
      <p:sp>
        <p:nvSpPr>
          <p:cNvPr id="33" name="Rounded Rectangle 29">
            <a:extLst>
              <a:ext uri="{FF2B5EF4-FFF2-40B4-BE49-F238E27FC236}">
                <a16:creationId xmlns:a16="http://schemas.microsoft.com/office/drawing/2014/main" id="{3882D3B8-95C0-BCE1-0C41-6746718704FF}"/>
              </a:ext>
            </a:extLst>
          </p:cNvPr>
          <p:cNvSpPr/>
          <p:nvPr userDrawn="1"/>
        </p:nvSpPr>
        <p:spPr>
          <a:xfrm>
            <a:off x="3494088" y="2618874"/>
            <a:ext cx="2446337" cy="3438525"/>
          </a:xfrm>
          <a:prstGeom prst="roundRect">
            <a:avLst>
              <a:gd name="adj" fmla="val 10474"/>
            </a:avLst>
          </a:prstGeom>
          <a:solidFill>
            <a:schemeClr val="bg1">
              <a:alpha val="2037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08000" rIns="180000" bIns="180000"/>
          <a:lstStyle/>
          <a:p>
            <a:pPr defTabSz="91436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defTabSz="91436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defTabSz="91436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>
                <a:solidFill>
                  <a:schemeClr val="accent1"/>
                </a:solidFill>
                <a:latin typeface="Montserrat Medium" panose="00000600000000000000" pitchFamily="2" charset="0"/>
              </a:rPr>
              <a:t>Unrivaled cyber claims &amp; incident response</a:t>
            </a:r>
          </a:p>
          <a:p>
            <a:pPr defTabSz="91436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1200" dirty="0">
                <a:solidFill>
                  <a:schemeClr val="bg1"/>
                </a:solidFill>
              </a:rPr>
              <a:t>Largest in-house cyber incident response &amp; dedicated claims teams in the industry with real-world experience and deep technical expertise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Rounded Rectangle 1">
            <a:extLst>
              <a:ext uri="{FF2B5EF4-FFF2-40B4-BE49-F238E27FC236}">
                <a16:creationId xmlns:a16="http://schemas.microsoft.com/office/drawing/2014/main" id="{81A9CD79-E11A-143C-C1C8-33CBCB9B4BB2}"/>
              </a:ext>
            </a:extLst>
          </p:cNvPr>
          <p:cNvSpPr/>
          <p:nvPr userDrawn="1"/>
        </p:nvSpPr>
        <p:spPr>
          <a:xfrm>
            <a:off x="9321800" y="858838"/>
            <a:ext cx="3911600" cy="2839102"/>
          </a:xfrm>
          <a:prstGeom prst="roundRect">
            <a:avLst>
              <a:gd name="adj" fmla="val 5765"/>
            </a:avLst>
          </a:prstGeom>
          <a:solidFill>
            <a:schemeClr val="bg1"/>
          </a:solidFill>
          <a:ln>
            <a:noFill/>
          </a:ln>
          <a:effectLst>
            <a:outerShdw blurRad="309118" sx="102741" sy="102741" algn="ctr" rotWithShape="0">
              <a:prstClr val="black">
                <a:alpha val="826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4B3B2CA-91F2-85D0-C00C-117C8714AD72}"/>
              </a:ext>
            </a:extLst>
          </p:cNvPr>
          <p:cNvGrpSpPr/>
          <p:nvPr userDrawn="1"/>
        </p:nvGrpSpPr>
        <p:grpSpPr bwMode="auto">
          <a:xfrm>
            <a:off x="9661101" y="2257869"/>
            <a:ext cx="970983" cy="162723"/>
            <a:chOff x="6594730" y="753185"/>
            <a:chExt cx="970983" cy="162909"/>
          </a:xfrm>
          <a:solidFill>
            <a:schemeClr val="tx2"/>
          </a:solidFill>
        </p:grpSpPr>
        <p:sp>
          <p:nvSpPr>
            <p:cNvPr id="37" name="5-point Star 5">
              <a:extLst>
                <a:ext uri="{FF2B5EF4-FFF2-40B4-BE49-F238E27FC236}">
                  <a16:creationId xmlns:a16="http://schemas.microsoft.com/office/drawing/2014/main" id="{32393C98-21DB-363D-B8EB-38935EEB215E}"/>
                </a:ext>
              </a:extLst>
            </p:cNvPr>
            <p:cNvSpPr/>
            <p:nvPr/>
          </p:nvSpPr>
          <p:spPr>
            <a:xfrm>
              <a:off x="6594730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8" name="5-point Star 6">
              <a:extLst>
                <a:ext uri="{FF2B5EF4-FFF2-40B4-BE49-F238E27FC236}">
                  <a16:creationId xmlns:a16="http://schemas.microsoft.com/office/drawing/2014/main" id="{ACFFDD13-5312-7C14-C374-0FA5E7026C7B}"/>
                </a:ext>
              </a:extLst>
            </p:cNvPr>
            <p:cNvSpPr/>
            <p:nvPr/>
          </p:nvSpPr>
          <p:spPr>
            <a:xfrm>
              <a:off x="6796748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9" name="5-point Star 7">
              <a:extLst>
                <a:ext uri="{FF2B5EF4-FFF2-40B4-BE49-F238E27FC236}">
                  <a16:creationId xmlns:a16="http://schemas.microsoft.com/office/drawing/2014/main" id="{D0DE518E-58B8-639D-3DF4-19FEEE09878F}"/>
                </a:ext>
              </a:extLst>
            </p:cNvPr>
            <p:cNvSpPr/>
            <p:nvPr/>
          </p:nvSpPr>
          <p:spPr>
            <a:xfrm>
              <a:off x="6998766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0" name="5-point Star 8">
              <a:extLst>
                <a:ext uri="{FF2B5EF4-FFF2-40B4-BE49-F238E27FC236}">
                  <a16:creationId xmlns:a16="http://schemas.microsoft.com/office/drawing/2014/main" id="{62D60B52-6D25-24ED-BCF7-B675A276F4EE}"/>
                </a:ext>
              </a:extLst>
            </p:cNvPr>
            <p:cNvSpPr/>
            <p:nvPr/>
          </p:nvSpPr>
          <p:spPr>
            <a:xfrm>
              <a:off x="720078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1" name="5-point Star 9">
              <a:extLst>
                <a:ext uri="{FF2B5EF4-FFF2-40B4-BE49-F238E27FC236}">
                  <a16:creationId xmlns:a16="http://schemas.microsoft.com/office/drawing/2014/main" id="{52F4A7B8-BCBA-1135-5310-81EB041ADC64}"/>
                </a:ext>
              </a:extLst>
            </p:cNvPr>
            <p:cNvSpPr/>
            <p:nvPr/>
          </p:nvSpPr>
          <p:spPr>
            <a:xfrm>
              <a:off x="740280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9C1C8755-249B-E948-4199-CE4248A72D15}"/>
              </a:ext>
            </a:extLst>
          </p:cNvPr>
          <p:cNvSpPr txBox="1">
            <a:spLocks/>
          </p:cNvSpPr>
          <p:nvPr userDrawn="1"/>
        </p:nvSpPr>
        <p:spPr>
          <a:xfrm>
            <a:off x="9564688" y="2577275"/>
            <a:ext cx="2408238" cy="8564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schemeClr val="bg2"/>
                </a:solidFill>
                <a:latin typeface="Montserrat Medium" pitchFamily="2" charset="77"/>
              </a:rPr>
              <a:t>Cyber Insurance Carrier </a:t>
            </a:r>
            <a:br>
              <a:rPr lang="en-GB" sz="1200" dirty="0">
                <a:solidFill>
                  <a:schemeClr val="bg2"/>
                </a:solidFill>
                <a:latin typeface="Montserrat Medium" pitchFamily="2" charset="77"/>
              </a:rPr>
            </a:br>
            <a:r>
              <a:rPr lang="en-GB" sz="1200" dirty="0">
                <a:solidFill>
                  <a:schemeClr val="bg2"/>
                </a:solidFill>
                <a:latin typeface="Montserrat Medium" pitchFamily="2" charset="77"/>
              </a:rPr>
              <a:t>of the Year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>
                <a:latin typeface="Montserrat Light" pitchFamily="2" charset="77"/>
              </a:rPr>
              <a:t>Intelligent Insurer’s Cyber Insurance Awards 2024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604B33A-7928-1729-862A-F514A3A1498D}"/>
              </a:ext>
            </a:extLst>
          </p:cNvPr>
          <p:cNvGrpSpPr/>
          <p:nvPr userDrawn="1"/>
        </p:nvGrpSpPr>
        <p:grpSpPr>
          <a:xfrm>
            <a:off x="9661060" y="1157017"/>
            <a:ext cx="970983" cy="162909"/>
            <a:chOff x="6594730" y="753185"/>
            <a:chExt cx="970983" cy="162909"/>
          </a:xfrm>
          <a:solidFill>
            <a:schemeClr val="tx2"/>
          </a:solidFill>
        </p:grpSpPr>
        <p:sp>
          <p:nvSpPr>
            <p:cNvPr id="44" name="5-point Star 12">
              <a:extLst>
                <a:ext uri="{FF2B5EF4-FFF2-40B4-BE49-F238E27FC236}">
                  <a16:creationId xmlns:a16="http://schemas.microsoft.com/office/drawing/2014/main" id="{E37EDD77-4D68-A32F-2857-B97C0309E06A}"/>
                </a:ext>
              </a:extLst>
            </p:cNvPr>
            <p:cNvSpPr/>
            <p:nvPr/>
          </p:nvSpPr>
          <p:spPr>
            <a:xfrm>
              <a:off x="6594730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5" name="5-point Star 13">
              <a:extLst>
                <a:ext uri="{FF2B5EF4-FFF2-40B4-BE49-F238E27FC236}">
                  <a16:creationId xmlns:a16="http://schemas.microsoft.com/office/drawing/2014/main" id="{3AC88DD9-006A-D699-8FCD-F58261634827}"/>
                </a:ext>
              </a:extLst>
            </p:cNvPr>
            <p:cNvSpPr/>
            <p:nvPr/>
          </p:nvSpPr>
          <p:spPr>
            <a:xfrm>
              <a:off x="6796748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5-point Star 14">
              <a:extLst>
                <a:ext uri="{FF2B5EF4-FFF2-40B4-BE49-F238E27FC236}">
                  <a16:creationId xmlns:a16="http://schemas.microsoft.com/office/drawing/2014/main" id="{19BD457E-8A3A-23D5-013A-B9C6880EDD87}"/>
                </a:ext>
              </a:extLst>
            </p:cNvPr>
            <p:cNvSpPr/>
            <p:nvPr/>
          </p:nvSpPr>
          <p:spPr>
            <a:xfrm>
              <a:off x="6998766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5-point Star 15">
              <a:extLst>
                <a:ext uri="{FF2B5EF4-FFF2-40B4-BE49-F238E27FC236}">
                  <a16:creationId xmlns:a16="http://schemas.microsoft.com/office/drawing/2014/main" id="{2006785A-A2D7-F56D-DE4B-B712DA01018E}"/>
                </a:ext>
              </a:extLst>
            </p:cNvPr>
            <p:cNvSpPr/>
            <p:nvPr/>
          </p:nvSpPr>
          <p:spPr>
            <a:xfrm>
              <a:off x="720078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5-point Star 16">
              <a:extLst>
                <a:ext uri="{FF2B5EF4-FFF2-40B4-BE49-F238E27FC236}">
                  <a16:creationId xmlns:a16="http://schemas.microsoft.com/office/drawing/2014/main" id="{691CD4B2-F5FD-E9EF-BECE-EE23C3AF96F8}"/>
                </a:ext>
              </a:extLst>
            </p:cNvPr>
            <p:cNvSpPr/>
            <p:nvPr/>
          </p:nvSpPr>
          <p:spPr>
            <a:xfrm>
              <a:off x="740280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384603D-7312-A07F-E214-C0758CE63E8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572969" y="1465583"/>
            <a:ext cx="2513013" cy="5445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schemeClr val="bg2"/>
                </a:solidFill>
                <a:latin typeface="Montserrat Medium" pitchFamily="2" charset="77"/>
              </a:rPr>
              <a:t>Cyber Insurer of the Year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 err="1">
                <a:latin typeface="Montserrat Light" pitchFamily="2" charset="77"/>
              </a:rPr>
              <a:t>Zywave</a:t>
            </a:r>
            <a:r>
              <a:rPr lang="en-GB" sz="1000" dirty="0">
                <a:latin typeface="Montserrat Light" pitchFamily="2" charset="77"/>
              </a:rPr>
              <a:t> Cyber Risk Awards 2023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78D1C1F-7E5C-BBEE-AD36-69615D37DBFB}"/>
              </a:ext>
            </a:extLst>
          </p:cNvPr>
          <p:cNvSpPr/>
          <p:nvPr userDrawn="1"/>
        </p:nvSpPr>
        <p:spPr>
          <a:xfrm>
            <a:off x="6464217" y="935356"/>
            <a:ext cx="1819358" cy="45719"/>
          </a:xfrm>
          <a:custGeom>
            <a:avLst/>
            <a:gdLst>
              <a:gd name="connsiteX0" fmla="*/ 0 w 3703320"/>
              <a:gd name="connsiteY0" fmla="*/ 75382 h 75382"/>
              <a:gd name="connsiteX1" fmla="*/ 3703320 w 3703320"/>
              <a:gd name="connsiteY1" fmla="*/ 29662 h 75382"/>
              <a:gd name="connsiteX0" fmla="*/ 0 w 3703320"/>
              <a:gd name="connsiteY0" fmla="*/ 51148 h 51148"/>
              <a:gd name="connsiteX1" fmla="*/ 3703320 w 3703320"/>
              <a:gd name="connsiteY1" fmla="*/ 41092 h 51148"/>
              <a:gd name="connsiteX0" fmla="*/ 0 w 3697567"/>
              <a:gd name="connsiteY0" fmla="*/ 40874 h 50105"/>
              <a:gd name="connsiteX1" fmla="*/ 3697567 w 3697567"/>
              <a:gd name="connsiteY1" fmla="*/ 50106 h 50105"/>
              <a:gd name="connsiteX0" fmla="*/ 0 w 3697567"/>
              <a:gd name="connsiteY0" fmla="*/ 39311 h 48543"/>
              <a:gd name="connsiteX1" fmla="*/ 3697567 w 3697567"/>
              <a:gd name="connsiteY1" fmla="*/ 48543 h 48543"/>
              <a:gd name="connsiteX0" fmla="*/ 0 w 3676422"/>
              <a:gd name="connsiteY0" fmla="*/ 43469 h 44570"/>
              <a:gd name="connsiteX1" fmla="*/ 3676422 w 3676422"/>
              <a:gd name="connsiteY1" fmla="*/ 44570 h 44570"/>
              <a:gd name="connsiteX0" fmla="*/ 0 w 3676422"/>
              <a:gd name="connsiteY0" fmla="*/ 31894 h 32995"/>
              <a:gd name="connsiteX1" fmla="*/ 3676422 w 3676422"/>
              <a:gd name="connsiteY1" fmla="*/ 32995 h 32995"/>
              <a:gd name="connsiteX0" fmla="*/ 0 w 3676422"/>
              <a:gd name="connsiteY0" fmla="*/ 30842 h 31943"/>
              <a:gd name="connsiteX1" fmla="*/ 3676422 w 3676422"/>
              <a:gd name="connsiteY1" fmla="*/ 31943 h 31943"/>
              <a:gd name="connsiteX0" fmla="*/ 0 w 3676422"/>
              <a:gd name="connsiteY0" fmla="*/ 29571 h 30672"/>
              <a:gd name="connsiteX1" fmla="*/ 3676422 w 3676422"/>
              <a:gd name="connsiteY1" fmla="*/ 30672 h 30672"/>
              <a:gd name="connsiteX0" fmla="*/ 0 w 3655277"/>
              <a:gd name="connsiteY0" fmla="*/ 31864 h 31864"/>
              <a:gd name="connsiteX1" fmla="*/ 3655277 w 3655277"/>
              <a:gd name="connsiteY1" fmla="*/ 27273 h 31864"/>
              <a:gd name="connsiteX0" fmla="*/ 0 w 3697566"/>
              <a:gd name="connsiteY0" fmla="*/ 29571 h 30672"/>
              <a:gd name="connsiteX1" fmla="*/ 3697566 w 3697566"/>
              <a:gd name="connsiteY1" fmla="*/ 30672 h 30672"/>
              <a:gd name="connsiteX0" fmla="*/ 0 w 3612988"/>
              <a:gd name="connsiteY0" fmla="*/ 30520 h 30520"/>
              <a:gd name="connsiteX1" fmla="*/ 3612988 w 3612988"/>
              <a:gd name="connsiteY1" fmla="*/ 29182 h 30520"/>
              <a:gd name="connsiteX0" fmla="*/ 0 w 3612988"/>
              <a:gd name="connsiteY0" fmla="*/ 29253 h 29253"/>
              <a:gd name="connsiteX1" fmla="*/ 3612988 w 3612988"/>
              <a:gd name="connsiteY1" fmla="*/ 27915 h 2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2988" h="29253">
                <a:moveTo>
                  <a:pt x="0" y="29253"/>
                </a:moveTo>
                <a:cubicBezTo>
                  <a:pt x="1549505" y="-22308"/>
                  <a:pt x="2850097" y="5476"/>
                  <a:pt x="3612988" y="27915"/>
                </a:cubicBezTo>
              </a:path>
            </a:pathLst>
          </a:custGeom>
          <a:noFill/>
          <a:ln w="25400"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white line drawing of a phone and a bubble&#10;&#10;Description automatically generated">
            <a:extLst>
              <a:ext uri="{FF2B5EF4-FFF2-40B4-BE49-F238E27FC236}">
                <a16:creationId xmlns:a16="http://schemas.microsoft.com/office/drawing/2014/main" id="{E759970B-5328-863A-E954-4312C77769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68633" y="2790099"/>
            <a:ext cx="725742" cy="638901"/>
          </a:xfrm>
          <a:prstGeom prst="rect">
            <a:avLst/>
          </a:prstGeom>
        </p:spPr>
      </p:pic>
      <p:pic>
        <p:nvPicPr>
          <p:cNvPr id="11" name="Picture 10" descr="A white line drawing of a paper with a star&#10;&#10;Description automatically generated">
            <a:extLst>
              <a:ext uri="{FF2B5EF4-FFF2-40B4-BE49-F238E27FC236}">
                <a16:creationId xmlns:a16="http://schemas.microsoft.com/office/drawing/2014/main" id="{DDFE30EE-C129-51D6-EA48-0133D7AA60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96038" y="2883392"/>
            <a:ext cx="511175" cy="534410"/>
          </a:xfrm>
          <a:prstGeom prst="rect">
            <a:avLst/>
          </a:prstGeom>
        </p:spPr>
      </p:pic>
      <p:sp>
        <p:nvSpPr>
          <p:cNvPr id="14" name="Arc 13">
            <a:extLst>
              <a:ext uri="{FF2B5EF4-FFF2-40B4-BE49-F238E27FC236}">
                <a16:creationId xmlns:a16="http://schemas.microsoft.com/office/drawing/2014/main" id="{145A1776-3F1B-BE8C-D7F8-DDA37656477A}"/>
              </a:ext>
            </a:extLst>
          </p:cNvPr>
          <p:cNvSpPr/>
          <p:nvPr userDrawn="1"/>
        </p:nvSpPr>
        <p:spPr>
          <a:xfrm rot="7554311">
            <a:off x="-5361775" y="-599116"/>
            <a:ext cx="8160889" cy="8056231"/>
          </a:xfrm>
          <a:prstGeom prst="arc">
            <a:avLst>
              <a:gd name="adj1" fmla="val 15938454"/>
              <a:gd name="adj2" fmla="val 18260339"/>
            </a:avLst>
          </a:prstGeom>
          <a:ln w="38100" cap="rnd">
            <a:solidFill>
              <a:schemeClr val="accent3"/>
            </a:solidFill>
            <a:prstDash val="dash"/>
            <a:round/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452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cident respons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150789CC-FD3F-F71B-B55D-4BFB8384F5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1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41459FCD-2876-85F6-74FC-6979191649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142" y="2138361"/>
            <a:ext cx="2826372" cy="181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535006-E2DD-06F8-41FA-B20C580CA64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988" y="455613"/>
            <a:ext cx="9207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altLang="en-US" sz="3000" b="1" i="0" dirty="0">
                <a:solidFill>
                  <a:schemeClr val="bg1"/>
                </a:solidFill>
                <a:latin typeface="Montserrat SemiBold" pitchFamily="2" charset="77"/>
              </a:rPr>
              <a:t>Largest</a:t>
            </a:r>
            <a:r>
              <a:rPr lang="en-GB" altLang="en-US" sz="3000" dirty="0">
                <a:solidFill>
                  <a:schemeClr val="bg1"/>
                </a:solidFill>
              </a:rPr>
              <a:t> in-house incident response team</a:t>
            </a:r>
            <a:endParaRPr lang="en-US" altLang="en-US" sz="3000" dirty="0">
              <a:solidFill>
                <a:schemeClr val="bg1"/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EAA99DD-C508-5A30-7A81-E469C5AEBF3B}"/>
              </a:ext>
            </a:extLst>
          </p:cNvPr>
          <p:cNvSpPr/>
          <p:nvPr userDrawn="1"/>
        </p:nvSpPr>
        <p:spPr>
          <a:xfrm>
            <a:off x="823913" y="4422478"/>
            <a:ext cx="4860925" cy="1747838"/>
          </a:xfrm>
          <a:prstGeom prst="roundRect">
            <a:avLst>
              <a:gd name="adj" fmla="val 1047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Preventing </a:t>
            </a:r>
            <a:r>
              <a:rPr lang="en-US" dirty="0">
                <a:solidFill>
                  <a:schemeClr val="bg1"/>
                </a:solidFill>
                <a:latin typeface="Montserrat Medium" pitchFamily="2" charset="77"/>
              </a:rPr>
              <a:t>cyber attacks</a:t>
            </a:r>
          </a:p>
          <a:p>
            <a:pPr algn="ctr" defTabSz="914363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accent1"/>
                </a:solidFill>
                <a:latin typeface="Montserrat Medium" pitchFamily="2" charset="77"/>
              </a:rPr>
              <a:t>Using insights from threat intelligence feeds, the dark web, network scanning and our own real-life claims data, CFC Response identifies potential threats and alerts vulnerable customers before the worst happens.</a:t>
            </a:r>
            <a:endParaRPr lang="en-US" sz="1200" dirty="0">
              <a:solidFill>
                <a:schemeClr val="accent1"/>
              </a:solidFill>
              <a:latin typeface="Montserrat Medium" pitchFamily="2" charset="7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DD3F666-6A33-CA27-328A-35B4D95E4016}"/>
              </a:ext>
            </a:extLst>
          </p:cNvPr>
          <p:cNvSpPr/>
          <p:nvPr userDrawn="1"/>
        </p:nvSpPr>
        <p:spPr>
          <a:xfrm>
            <a:off x="5957888" y="4417716"/>
            <a:ext cx="4859337" cy="1749425"/>
          </a:xfrm>
          <a:prstGeom prst="roundRect">
            <a:avLst>
              <a:gd name="adj" fmla="val 10474"/>
            </a:avLst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Responding to </a:t>
            </a:r>
            <a:r>
              <a:rPr lang="en-US" dirty="0">
                <a:solidFill>
                  <a:schemeClr val="bg1"/>
                </a:solidFill>
                <a:latin typeface="Montserrat Medium" pitchFamily="2" charset="77"/>
              </a:rPr>
              <a:t>cyber attacks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accent1"/>
                </a:solidFill>
                <a:latin typeface="Montserrat Medium" pitchFamily="2" charset="77"/>
              </a:rPr>
              <a:t>Available 24/7, our global team of cyber incident responders work quickly to triage incidents, contain threats, and repair networks, minimizing the impact to our customers and getting them back online quickly. </a:t>
            </a:r>
            <a:endParaRPr lang="en-US" sz="1200" dirty="0">
              <a:solidFill>
                <a:schemeClr val="accent1"/>
              </a:solidFill>
              <a:latin typeface="Montserrat Medium" pitchFamily="2" charset="77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3787E30-7219-7B9F-A91F-C12D1425735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72785" y="2940635"/>
            <a:ext cx="360363" cy="360363"/>
            <a:chOff x="3373339" y="3074812"/>
            <a:chExt cx="910684" cy="9105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F4AD42C-61B6-69F5-B089-0C1BED875483}"/>
                </a:ext>
              </a:extLst>
            </p:cNvPr>
            <p:cNvSpPr/>
            <p:nvPr userDrawn="1"/>
          </p:nvSpPr>
          <p:spPr>
            <a:xfrm>
              <a:off x="3557880" y="3259329"/>
              <a:ext cx="541597" cy="541512"/>
            </a:xfrm>
            <a:prstGeom prst="ellipse">
              <a:avLst/>
            </a:prstGeom>
            <a:solidFill>
              <a:schemeClr val="bg1">
                <a:alpha val="2147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FF02C05-97E3-D2A9-A625-87028988787A}"/>
                </a:ext>
              </a:extLst>
            </p:cNvPr>
            <p:cNvSpPr/>
            <p:nvPr userDrawn="1"/>
          </p:nvSpPr>
          <p:spPr>
            <a:xfrm>
              <a:off x="3373339" y="3074812"/>
              <a:ext cx="910684" cy="91054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E03D2DE-D6F0-9FC9-1D39-514713F861E2}"/>
                </a:ext>
              </a:extLst>
            </p:cNvPr>
            <p:cNvSpPr/>
            <p:nvPr userDrawn="1"/>
          </p:nvSpPr>
          <p:spPr>
            <a:xfrm>
              <a:off x="3726379" y="3427799"/>
              <a:ext cx="204604" cy="204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87D7B4E-5C73-046B-C858-3ADCF0321C43}"/>
              </a:ext>
            </a:extLst>
          </p:cNvPr>
          <p:cNvCxnSpPr>
            <a:cxnSpLocks/>
          </p:cNvCxnSpPr>
          <p:nvPr userDrawn="1"/>
        </p:nvCxnSpPr>
        <p:spPr bwMode="auto">
          <a:xfrm flipH="1" flipV="1">
            <a:off x="8593137" y="2187578"/>
            <a:ext cx="601662" cy="60166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D7E5970-3F7D-ECEB-B2DE-3E36D0694BF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17103" y="1924053"/>
            <a:ext cx="1232091" cy="29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Montserrat Medium" panose="00000600000000000000" pitchFamily="2" charset="0"/>
              </a:rPr>
              <a:t>London, UK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4BE9C5-8C3B-4DA0-F300-2808C905AEF5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7964487" y="3121028"/>
            <a:ext cx="384175" cy="3556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A98EAA7-1B12-7B1B-157D-FEAD85029C8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7599" y="3476839"/>
            <a:ext cx="1232091" cy="29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GB" altLang="en-US" sz="1200">
                <a:solidFill>
                  <a:schemeClr val="bg1"/>
                </a:solidFill>
                <a:latin typeface="Montserrat Medium" panose="00000600000000000000" pitchFamily="2" charset="0"/>
              </a:rPr>
              <a:t>Austin, US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35B5DC3-DFD9-EBDB-9941-7B4772EBB84A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10440986" y="3338515"/>
            <a:ext cx="395287" cy="39528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6FD248C-3852-16B3-FE60-5910B6FC82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420571" y="3065679"/>
            <a:ext cx="1503140" cy="29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GB" altLang="en-US" sz="1200" dirty="0">
                <a:solidFill>
                  <a:schemeClr val="bg1"/>
                </a:solidFill>
                <a:latin typeface="Montserrat Medium" panose="00000600000000000000" pitchFamily="2" charset="0"/>
              </a:rPr>
              <a:t>Gold Coast, AU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6B911E4-41CE-9E52-35BC-A28B4209C3D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35013" y="2244827"/>
            <a:ext cx="6415086" cy="1641703"/>
            <a:chOff x="558834" y="2112635"/>
            <a:chExt cx="6168502" cy="1579106"/>
          </a:xfrm>
        </p:grpSpPr>
        <p:grpSp>
          <p:nvGrpSpPr>
            <p:cNvPr id="29" name="Group 8">
              <a:extLst>
                <a:ext uri="{FF2B5EF4-FFF2-40B4-BE49-F238E27FC236}">
                  <a16:creationId xmlns:a16="http://schemas.microsoft.com/office/drawing/2014/main" id="{C46CF1DD-2F81-78D0-CF84-8C8C80EE171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459857" y="2112635"/>
              <a:ext cx="2594380" cy="454219"/>
              <a:chOff x="1049782" y="3767308"/>
              <a:chExt cx="2981267" cy="629828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27A32750-25A0-4F43-C847-D45D4BE22081}"/>
                  </a:ext>
                </a:extLst>
              </p:cNvPr>
              <p:cNvSpPr/>
              <p:nvPr/>
            </p:nvSpPr>
            <p:spPr>
              <a:xfrm>
                <a:off x="1049322" y="3767308"/>
                <a:ext cx="2981996" cy="628845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>
                <a:noFill/>
              </a:ln>
              <a:effectLst>
                <a:outerShdw blurRad="309118" sx="101277" sy="101277" algn="ctr" rotWithShape="0">
                  <a:prstClr val="black">
                    <a:alpha val="11106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0" name="TextBox 10">
                <a:extLst>
                  <a:ext uri="{FF2B5EF4-FFF2-40B4-BE49-F238E27FC236}">
                    <a16:creationId xmlns:a16="http://schemas.microsoft.com/office/drawing/2014/main" id="{26A88CD4-3E8D-82B0-E702-AA1004F015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5798" y="3875292"/>
                <a:ext cx="2832897" cy="383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sz="1200" dirty="0">
                    <a:solidFill>
                      <a:schemeClr val="bg1"/>
                    </a:solidFill>
                    <a:latin typeface="Montserrat Medium" pitchFamily="2" charset="77"/>
                  </a:rPr>
                  <a:t>24/7</a:t>
                </a:r>
                <a:r>
                  <a:rPr lang="en-GB" altLang="en-US" sz="1200" dirty="0">
                    <a:solidFill>
                      <a:schemeClr val="bg1"/>
                    </a:solidFill>
                  </a:rPr>
                  <a:t> follow-the-sun approach</a:t>
                </a:r>
              </a:p>
            </p:txBody>
          </p:sp>
        </p:grp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2B4CD271-EFFF-6819-23FD-5FF49971F69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58834" y="2675433"/>
              <a:ext cx="2904890" cy="453510"/>
              <a:chOff x="387518" y="2954144"/>
              <a:chExt cx="3761113" cy="628845"/>
            </a:xfrm>
          </p:grpSpPr>
          <p:sp>
            <p:nvSpPr>
              <p:cNvPr id="37" name="Rounded Rectangle 36">
                <a:extLst>
                  <a:ext uri="{FF2B5EF4-FFF2-40B4-BE49-F238E27FC236}">
                    <a16:creationId xmlns:a16="http://schemas.microsoft.com/office/drawing/2014/main" id="{FE6D1E42-FFED-AFDA-3C7A-BB69249B7C95}"/>
                  </a:ext>
                </a:extLst>
              </p:cNvPr>
              <p:cNvSpPr/>
              <p:nvPr/>
            </p:nvSpPr>
            <p:spPr>
              <a:xfrm>
                <a:off x="496220" y="2954144"/>
                <a:ext cx="3551614" cy="628845"/>
              </a:xfrm>
              <a:prstGeom prst="roundRect">
                <a:avLst>
                  <a:gd name="adj" fmla="val 50000"/>
                </a:avLst>
              </a:prstGeom>
              <a:solidFill>
                <a:srgbClr val="E2F3F9"/>
              </a:solidFill>
              <a:ln>
                <a:noFill/>
              </a:ln>
              <a:effectLst>
                <a:outerShdw blurRad="309118" sx="101277" sy="101277" algn="ctr" rotWithShape="0">
                  <a:prstClr val="black">
                    <a:alpha val="11106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8" name="TextBox 7">
                <a:extLst>
                  <a:ext uri="{FF2B5EF4-FFF2-40B4-BE49-F238E27FC236}">
                    <a16:creationId xmlns:a16="http://schemas.microsoft.com/office/drawing/2014/main" id="{2581CC36-D443-25C0-E0BC-D3400BD46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518" y="3070598"/>
                <a:ext cx="3761113" cy="383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sz="1200" dirty="0">
                    <a:solidFill>
                      <a:schemeClr val="tx2"/>
                    </a:solidFill>
                    <a:latin typeface="Montserrat Medium" pitchFamily="2" charset="77"/>
                  </a:rPr>
                  <a:t>&lt;15 min </a:t>
                </a:r>
                <a:r>
                  <a:rPr lang="en-GB" altLang="en-US" sz="1200" dirty="0">
                    <a:solidFill>
                      <a:schemeClr val="tx2"/>
                    </a:solidFill>
                    <a:latin typeface="+mn-lt"/>
                  </a:rPr>
                  <a:t>technical response time</a:t>
                </a:r>
              </a:p>
            </p:txBody>
          </p:sp>
        </p:grp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125D2C1F-58B0-1412-EA1B-74277A8DB530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2689799" y="3238231"/>
              <a:ext cx="1930996" cy="453510"/>
              <a:chOff x="1019334" y="3024136"/>
              <a:chExt cx="2476345" cy="628845"/>
            </a:xfrm>
          </p:grpSpPr>
          <p:sp>
            <p:nvSpPr>
              <p:cNvPr id="35" name="Rounded Rectangle 34">
                <a:extLst>
                  <a:ext uri="{FF2B5EF4-FFF2-40B4-BE49-F238E27FC236}">
                    <a16:creationId xmlns:a16="http://schemas.microsoft.com/office/drawing/2014/main" id="{6121068A-BC85-37CD-D302-002474575327}"/>
                  </a:ext>
                </a:extLst>
              </p:cNvPr>
              <p:cNvSpPr/>
              <p:nvPr/>
            </p:nvSpPr>
            <p:spPr>
              <a:xfrm>
                <a:off x="1019334" y="3024136"/>
                <a:ext cx="2476345" cy="628845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309118" sx="101277" sy="101277" algn="ctr" rotWithShape="0">
                  <a:prstClr val="black">
                    <a:alpha val="11106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6" name="TextBox 7">
                <a:extLst>
                  <a:ext uri="{FF2B5EF4-FFF2-40B4-BE49-F238E27FC236}">
                    <a16:creationId xmlns:a16="http://schemas.microsoft.com/office/drawing/2014/main" id="{E26A9A12-45B9-D4A3-CAC9-5AF6FFB4F47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5256" y="3140590"/>
                <a:ext cx="2298205" cy="383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sz="1200" dirty="0">
                    <a:solidFill>
                      <a:schemeClr val="bg1"/>
                    </a:solidFill>
                    <a:latin typeface="Montserrat Medium" pitchFamily="2" charset="77"/>
                  </a:rPr>
                  <a:t>130+ </a:t>
                </a:r>
                <a:r>
                  <a:rPr lang="en-GB" altLang="en-US" sz="1200" dirty="0">
                    <a:solidFill>
                      <a:schemeClr val="bg1"/>
                    </a:solidFill>
                  </a:rPr>
                  <a:t>security experts</a:t>
                </a:r>
              </a:p>
            </p:txBody>
          </p:sp>
        </p:grpSp>
        <p:grpSp>
          <p:nvGrpSpPr>
            <p:cNvPr id="32" name="Group 8">
              <a:extLst>
                <a:ext uri="{FF2B5EF4-FFF2-40B4-BE49-F238E27FC236}">
                  <a16:creationId xmlns:a16="http://schemas.microsoft.com/office/drawing/2014/main" id="{D70EB62C-5FF7-9D59-A54A-7248AD9D5AD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43100" y="2676961"/>
              <a:ext cx="3184236" cy="453509"/>
              <a:chOff x="1813821" y="3811333"/>
              <a:chExt cx="2748162" cy="628844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75E9B30B-3B6D-A316-8B2F-8A004DE50A44}"/>
                  </a:ext>
                </a:extLst>
              </p:cNvPr>
              <p:cNvSpPr/>
              <p:nvPr/>
            </p:nvSpPr>
            <p:spPr>
              <a:xfrm>
                <a:off x="1813821" y="3811333"/>
                <a:ext cx="2748162" cy="628844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effectLst>
                <a:outerShdw blurRad="309118" sx="101277" sy="101277" algn="ctr" rotWithShape="0">
                  <a:prstClr val="black">
                    <a:alpha val="11106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363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6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4" name="TextBox 10">
                <a:extLst>
                  <a:ext uri="{FF2B5EF4-FFF2-40B4-BE49-F238E27FC236}">
                    <a16:creationId xmlns:a16="http://schemas.microsoft.com/office/drawing/2014/main" id="{6DE367B7-F311-4D2C-E35E-1B0828B0D7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09994" y="3934134"/>
                <a:ext cx="2594022" cy="3832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5pPr>
                <a:lvl6pPr marL="25146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6pPr>
                <a:lvl7pPr marL="29718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7pPr>
                <a:lvl8pPr marL="34290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8pPr>
                <a:lvl9pPr marL="3886200" indent="-228600" defTabSz="91281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Montserrat Light" pitchFamily="2" charset="77"/>
                  </a:defRPr>
                </a:lvl9pPr>
              </a:lstStyle>
              <a:p>
                <a:pPr algn="ctr" eaLnBrk="1" hangingPunct="1">
                  <a:defRPr/>
                </a:pPr>
                <a:r>
                  <a:rPr lang="en-GB" altLang="en-US" sz="1200" dirty="0">
                    <a:solidFill>
                      <a:schemeClr val="tx2"/>
                    </a:solidFill>
                    <a:latin typeface="Montserrat Medium" pitchFamily="2" charset="77"/>
                  </a:rPr>
                  <a:t>2,500+ </a:t>
                </a:r>
                <a:r>
                  <a:rPr lang="en-GB" altLang="en-US" sz="1200" dirty="0">
                    <a:solidFill>
                      <a:schemeClr val="tx2"/>
                    </a:solidFill>
                  </a:rPr>
                  <a:t>cyber events handled each year</a:t>
                </a:r>
              </a:p>
            </p:txBody>
          </p:sp>
        </p:grp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21D55B1-1216-322E-8546-BBACF8182CA4}"/>
              </a:ext>
            </a:extLst>
          </p:cNvPr>
          <p:cNvSpPr/>
          <p:nvPr userDrawn="1"/>
        </p:nvSpPr>
        <p:spPr>
          <a:xfrm>
            <a:off x="9310688" y="376238"/>
            <a:ext cx="3092450" cy="1435100"/>
          </a:xfrm>
          <a:prstGeom prst="roundRect">
            <a:avLst>
              <a:gd name="adj" fmla="val 5765"/>
            </a:avLst>
          </a:prstGeom>
          <a:solidFill>
            <a:schemeClr val="bg1"/>
          </a:solidFill>
          <a:ln>
            <a:noFill/>
          </a:ln>
          <a:effectLst>
            <a:outerShdw blurRad="309118" sx="102741" sy="102741" algn="ctr" rotWithShape="0">
              <a:prstClr val="black">
                <a:alpha val="826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421FFCD-8949-DBEB-123E-9F4E9B97DED4}"/>
              </a:ext>
            </a:extLst>
          </p:cNvPr>
          <p:cNvSpPr txBox="1">
            <a:spLocks/>
          </p:cNvSpPr>
          <p:nvPr userDrawn="1"/>
        </p:nvSpPr>
        <p:spPr>
          <a:xfrm>
            <a:off x="9515475" y="879475"/>
            <a:ext cx="2513013" cy="7683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schemeClr val="bg2"/>
                </a:solidFill>
                <a:latin typeface="Montserrat Medium" pitchFamily="2" charset="77"/>
              </a:rPr>
              <a:t>Cyber Risk Event Response Team of the Year</a:t>
            </a:r>
          </a:p>
          <a:p>
            <a:pPr marL="0" indent="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 err="1">
                <a:latin typeface="Montserrat Light" pitchFamily="2" charset="77"/>
              </a:rPr>
              <a:t>Zywave</a:t>
            </a:r>
            <a:r>
              <a:rPr lang="en-GB" sz="1000" dirty="0">
                <a:latin typeface="Montserrat Light" pitchFamily="2" charset="77"/>
              </a:rPr>
              <a:t> Cyber Risk Awards 2022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9A038C6-3BEE-1C98-9CDF-DEAD6D867B0B}"/>
              </a:ext>
            </a:extLst>
          </p:cNvPr>
          <p:cNvGrpSpPr/>
          <p:nvPr userDrawn="1"/>
        </p:nvGrpSpPr>
        <p:grpSpPr>
          <a:xfrm>
            <a:off x="9604116" y="608912"/>
            <a:ext cx="970983" cy="162909"/>
            <a:chOff x="6594730" y="753185"/>
            <a:chExt cx="970983" cy="162909"/>
          </a:xfrm>
          <a:solidFill>
            <a:schemeClr val="tx2"/>
          </a:solidFill>
        </p:grpSpPr>
        <p:sp>
          <p:nvSpPr>
            <p:cNvPr id="45" name="5-point Star 44">
              <a:extLst>
                <a:ext uri="{FF2B5EF4-FFF2-40B4-BE49-F238E27FC236}">
                  <a16:creationId xmlns:a16="http://schemas.microsoft.com/office/drawing/2014/main" id="{201CB017-B341-33E1-5AE5-CCCE0F243ACF}"/>
                </a:ext>
              </a:extLst>
            </p:cNvPr>
            <p:cNvSpPr/>
            <p:nvPr/>
          </p:nvSpPr>
          <p:spPr>
            <a:xfrm>
              <a:off x="6594730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6" name="5-point Star 45">
              <a:extLst>
                <a:ext uri="{FF2B5EF4-FFF2-40B4-BE49-F238E27FC236}">
                  <a16:creationId xmlns:a16="http://schemas.microsoft.com/office/drawing/2014/main" id="{36F0842D-4FAA-7496-7518-7B3A631A5849}"/>
                </a:ext>
              </a:extLst>
            </p:cNvPr>
            <p:cNvSpPr/>
            <p:nvPr/>
          </p:nvSpPr>
          <p:spPr>
            <a:xfrm>
              <a:off x="6796748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7" name="5-point Star 46">
              <a:extLst>
                <a:ext uri="{FF2B5EF4-FFF2-40B4-BE49-F238E27FC236}">
                  <a16:creationId xmlns:a16="http://schemas.microsoft.com/office/drawing/2014/main" id="{87973494-5BCA-54CA-1150-47A2CC07A76A}"/>
                </a:ext>
              </a:extLst>
            </p:cNvPr>
            <p:cNvSpPr/>
            <p:nvPr/>
          </p:nvSpPr>
          <p:spPr>
            <a:xfrm>
              <a:off x="6998766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8" name="5-point Star 47">
              <a:extLst>
                <a:ext uri="{FF2B5EF4-FFF2-40B4-BE49-F238E27FC236}">
                  <a16:creationId xmlns:a16="http://schemas.microsoft.com/office/drawing/2014/main" id="{AC7109AC-34D2-2E68-D671-A6AA3C581E68}"/>
                </a:ext>
              </a:extLst>
            </p:cNvPr>
            <p:cNvSpPr/>
            <p:nvPr/>
          </p:nvSpPr>
          <p:spPr>
            <a:xfrm>
              <a:off x="720078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9" name="5-point Star 48">
              <a:extLst>
                <a:ext uri="{FF2B5EF4-FFF2-40B4-BE49-F238E27FC236}">
                  <a16:creationId xmlns:a16="http://schemas.microsoft.com/office/drawing/2014/main" id="{8CD94744-9CA3-A7A9-C458-0D51F2E39D61}"/>
                </a:ext>
              </a:extLst>
            </p:cNvPr>
            <p:cNvSpPr/>
            <p:nvPr/>
          </p:nvSpPr>
          <p:spPr>
            <a:xfrm>
              <a:off x="740280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51" name="Freeform 50">
            <a:extLst>
              <a:ext uri="{FF2B5EF4-FFF2-40B4-BE49-F238E27FC236}">
                <a16:creationId xmlns:a16="http://schemas.microsoft.com/office/drawing/2014/main" id="{D80D43E0-23F5-E79C-41EB-3FF83FBE9C7B}"/>
              </a:ext>
            </a:extLst>
          </p:cNvPr>
          <p:cNvSpPr/>
          <p:nvPr userDrawn="1"/>
        </p:nvSpPr>
        <p:spPr>
          <a:xfrm>
            <a:off x="3838575" y="944882"/>
            <a:ext cx="3416552" cy="45719"/>
          </a:xfrm>
          <a:custGeom>
            <a:avLst/>
            <a:gdLst>
              <a:gd name="connsiteX0" fmla="*/ 0 w 3703320"/>
              <a:gd name="connsiteY0" fmla="*/ 75382 h 75382"/>
              <a:gd name="connsiteX1" fmla="*/ 3703320 w 3703320"/>
              <a:gd name="connsiteY1" fmla="*/ 29662 h 75382"/>
              <a:gd name="connsiteX0" fmla="*/ 0 w 3703320"/>
              <a:gd name="connsiteY0" fmla="*/ 51148 h 51148"/>
              <a:gd name="connsiteX1" fmla="*/ 3703320 w 3703320"/>
              <a:gd name="connsiteY1" fmla="*/ 41092 h 51148"/>
              <a:gd name="connsiteX0" fmla="*/ 0 w 3697567"/>
              <a:gd name="connsiteY0" fmla="*/ 40874 h 50105"/>
              <a:gd name="connsiteX1" fmla="*/ 3697567 w 3697567"/>
              <a:gd name="connsiteY1" fmla="*/ 50106 h 50105"/>
              <a:gd name="connsiteX0" fmla="*/ 0 w 3697567"/>
              <a:gd name="connsiteY0" fmla="*/ 39311 h 48543"/>
              <a:gd name="connsiteX1" fmla="*/ 3697567 w 3697567"/>
              <a:gd name="connsiteY1" fmla="*/ 48543 h 48543"/>
              <a:gd name="connsiteX0" fmla="*/ 0 w 3676422"/>
              <a:gd name="connsiteY0" fmla="*/ 43469 h 44570"/>
              <a:gd name="connsiteX1" fmla="*/ 3676422 w 3676422"/>
              <a:gd name="connsiteY1" fmla="*/ 44570 h 44570"/>
              <a:gd name="connsiteX0" fmla="*/ 0 w 3676422"/>
              <a:gd name="connsiteY0" fmla="*/ 31894 h 32995"/>
              <a:gd name="connsiteX1" fmla="*/ 3676422 w 3676422"/>
              <a:gd name="connsiteY1" fmla="*/ 32995 h 32995"/>
              <a:gd name="connsiteX0" fmla="*/ 0 w 3676422"/>
              <a:gd name="connsiteY0" fmla="*/ 30842 h 31943"/>
              <a:gd name="connsiteX1" fmla="*/ 3676422 w 3676422"/>
              <a:gd name="connsiteY1" fmla="*/ 31943 h 31943"/>
              <a:gd name="connsiteX0" fmla="*/ 0 w 3676422"/>
              <a:gd name="connsiteY0" fmla="*/ 29571 h 30672"/>
              <a:gd name="connsiteX1" fmla="*/ 3676422 w 3676422"/>
              <a:gd name="connsiteY1" fmla="*/ 30672 h 30672"/>
              <a:gd name="connsiteX0" fmla="*/ 0 w 3655277"/>
              <a:gd name="connsiteY0" fmla="*/ 31864 h 31864"/>
              <a:gd name="connsiteX1" fmla="*/ 3655277 w 3655277"/>
              <a:gd name="connsiteY1" fmla="*/ 27273 h 31864"/>
              <a:gd name="connsiteX0" fmla="*/ 0 w 3697566"/>
              <a:gd name="connsiteY0" fmla="*/ 29571 h 30672"/>
              <a:gd name="connsiteX1" fmla="*/ 3697566 w 3697566"/>
              <a:gd name="connsiteY1" fmla="*/ 30672 h 30672"/>
              <a:gd name="connsiteX0" fmla="*/ 0 w 3612988"/>
              <a:gd name="connsiteY0" fmla="*/ 30520 h 30520"/>
              <a:gd name="connsiteX1" fmla="*/ 3612988 w 3612988"/>
              <a:gd name="connsiteY1" fmla="*/ 29182 h 30520"/>
              <a:gd name="connsiteX0" fmla="*/ 0 w 3612988"/>
              <a:gd name="connsiteY0" fmla="*/ 29253 h 29253"/>
              <a:gd name="connsiteX1" fmla="*/ 3612988 w 3612988"/>
              <a:gd name="connsiteY1" fmla="*/ 27915 h 2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2988" h="29253">
                <a:moveTo>
                  <a:pt x="0" y="29253"/>
                </a:moveTo>
                <a:cubicBezTo>
                  <a:pt x="1549505" y="-22308"/>
                  <a:pt x="2850097" y="5476"/>
                  <a:pt x="3612988" y="27915"/>
                </a:cubicBezTo>
              </a:path>
            </a:pathLst>
          </a:custGeom>
          <a:noFill/>
          <a:ln w="25400" cap="rnd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FC58923-9CBD-B6E5-DDC6-55B3D50ED3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35013" y="1354138"/>
            <a:ext cx="48704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en-GB" altLang="en-US" sz="1200" b="0" i="0" dirty="0">
                <a:solidFill>
                  <a:schemeClr val="accent1"/>
                </a:solidFill>
                <a:latin typeface="Montserrat Medium" pitchFamily="2" charset="77"/>
              </a:rPr>
              <a:t>CFC Response successfully prevents and remediates thousands of cyber events for our customers each year.</a:t>
            </a:r>
            <a:endParaRPr lang="en-US" altLang="en-US" sz="1200" b="0" i="0" dirty="0">
              <a:solidFill>
                <a:schemeClr val="accent1"/>
              </a:solidFill>
              <a:latin typeface="Montserrat Medium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BADD2E4-4BED-FA37-B9B5-A957899D251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22855" y="2614391"/>
            <a:ext cx="360363" cy="360363"/>
            <a:chOff x="3373339" y="3074812"/>
            <a:chExt cx="910684" cy="91054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65CA112-8E17-A3D9-29BF-8BA8FC678629}"/>
                </a:ext>
              </a:extLst>
            </p:cNvPr>
            <p:cNvSpPr/>
            <p:nvPr userDrawn="1"/>
          </p:nvSpPr>
          <p:spPr>
            <a:xfrm>
              <a:off x="3557880" y="3259329"/>
              <a:ext cx="541597" cy="541512"/>
            </a:xfrm>
            <a:prstGeom prst="ellipse">
              <a:avLst/>
            </a:prstGeom>
            <a:solidFill>
              <a:schemeClr val="bg1">
                <a:alpha val="2147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0F7288C3-4143-E8C3-BF50-150F6DA34945}"/>
                </a:ext>
              </a:extLst>
            </p:cNvPr>
            <p:cNvSpPr/>
            <p:nvPr userDrawn="1"/>
          </p:nvSpPr>
          <p:spPr>
            <a:xfrm>
              <a:off x="3373339" y="3074812"/>
              <a:ext cx="910684" cy="91054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1CE3B6D-7979-CEFF-74E8-8A138C355E47}"/>
                </a:ext>
              </a:extLst>
            </p:cNvPr>
            <p:cNvSpPr/>
            <p:nvPr userDrawn="1"/>
          </p:nvSpPr>
          <p:spPr>
            <a:xfrm>
              <a:off x="3726379" y="3427799"/>
              <a:ext cx="204604" cy="204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C12B746-CBE5-50FC-6A29-4F52B9EE623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263498" y="3565551"/>
            <a:ext cx="360363" cy="360363"/>
            <a:chOff x="3373339" y="3074812"/>
            <a:chExt cx="910684" cy="91054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ECA7C56D-ED6C-03DC-E275-9A96CAF0AC57}"/>
                </a:ext>
              </a:extLst>
            </p:cNvPr>
            <p:cNvSpPr/>
            <p:nvPr userDrawn="1"/>
          </p:nvSpPr>
          <p:spPr>
            <a:xfrm>
              <a:off x="3557880" y="3259329"/>
              <a:ext cx="541597" cy="541512"/>
            </a:xfrm>
            <a:prstGeom prst="ellipse">
              <a:avLst/>
            </a:prstGeom>
            <a:solidFill>
              <a:schemeClr val="bg1">
                <a:alpha val="21472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A8A89A21-9C49-0EE1-81A0-0141BAC9AFB8}"/>
                </a:ext>
              </a:extLst>
            </p:cNvPr>
            <p:cNvSpPr/>
            <p:nvPr userDrawn="1"/>
          </p:nvSpPr>
          <p:spPr>
            <a:xfrm>
              <a:off x="3373339" y="3074812"/>
              <a:ext cx="910684" cy="910540"/>
            </a:xfrm>
            <a:prstGeom prst="ellipse">
              <a:avLst/>
            </a:prstGeom>
            <a:solidFill>
              <a:schemeClr val="bg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DE32FBCC-2DF0-7115-9CA4-899D312D5EDB}"/>
                </a:ext>
              </a:extLst>
            </p:cNvPr>
            <p:cNvSpPr/>
            <p:nvPr userDrawn="1"/>
          </p:nvSpPr>
          <p:spPr>
            <a:xfrm>
              <a:off x="3726379" y="3427799"/>
              <a:ext cx="204604" cy="20457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11274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we prevent cyber atta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E21C4917-7178-B466-1393-5F9D58E4A46A}"/>
              </a:ext>
            </a:extLst>
          </p:cNvPr>
          <p:cNvSpPr/>
          <p:nvPr userDrawn="1"/>
        </p:nvSpPr>
        <p:spPr>
          <a:xfrm>
            <a:off x="0" y="0"/>
            <a:ext cx="12211957" cy="6858000"/>
          </a:xfrm>
          <a:prstGeom prst="rect">
            <a:avLst/>
          </a:prstGeom>
          <a:solidFill>
            <a:srgbClr val="031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F69710-820D-B0BA-C6FA-A0C3002114D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988" y="455613"/>
            <a:ext cx="9207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000" dirty="0">
                <a:solidFill>
                  <a:schemeClr val="bg1"/>
                </a:solidFill>
              </a:rPr>
              <a:t>How we </a:t>
            </a:r>
            <a:r>
              <a:rPr lang="en-US" altLang="en-US" sz="3000" b="1" i="0" dirty="0">
                <a:solidFill>
                  <a:schemeClr val="bg1"/>
                </a:solidFill>
                <a:latin typeface="Montserrat SemiBold" pitchFamily="2" charset="77"/>
              </a:rPr>
              <a:t>prevent</a:t>
            </a:r>
            <a:r>
              <a:rPr lang="en-US" altLang="en-US" sz="3000" dirty="0">
                <a:solidFill>
                  <a:schemeClr val="bg1"/>
                </a:solidFill>
              </a:rPr>
              <a:t> cyber attacks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CE8A26-3B57-5B80-987B-D4A963D57C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50433" y="1354138"/>
            <a:ext cx="58658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1200" dirty="0">
                <a:solidFill>
                  <a:schemeClr val="accent1"/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From the moment a customer takes out a CFC cyber policy, we start working around the clock to protect them against cyber attacks.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2352137-D7CA-7AA8-133F-683DF2EFDCD1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4479471" y="4189866"/>
            <a:ext cx="3638550" cy="1943100"/>
            <a:chOff x="950400" y="1295723"/>
            <a:chExt cx="3938400" cy="2102677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8EF4258-E551-5755-2FAF-B2382C45C936}"/>
                </a:ext>
              </a:extLst>
            </p:cNvPr>
            <p:cNvSpPr/>
            <p:nvPr/>
          </p:nvSpPr>
          <p:spPr>
            <a:xfrm>
              <a:off x="950400" y="1361002"/>
              <a:ext cx="3938400" cy="2037398"/>
            </a:xfrm>
            <a:custGeom>
              <a:avLst/>
              <a:gdLst>
                <a:gd name="connsiteX0" fmla="*/ 0 w 3938400"/>
                <a:gd name="connsiteY0" fmla="*/ 0 h 2131200"/>
                <a:gd name="connsiteX1" fmla="*/ 2160000 w 3938400"/>
                <a:gd name="connsiteY1" fmla="*/ 0 h 2131200"/>
                <a:gd name="connsiteX2" fmla="*/ 3938400 w 3938400"/>
                <a:gd name="connsiteY2" fmla="*/ 2131200 h 2131200"/>
                <a:gd name="connsiteX0" fmla="*/ 0 w 3938400"/>
                <a:gd name="connsiteY0" fmla="*/ 0 h 2131200"/>
                <a:gd name="connsiteX1" fmla="*/ 2174400 w 3938400"/>
                <a:gd name="connsiteY1" fmla="*/ 100800 h 2131200"/>
                <a:gd name="connsiteX2" fmla="*/ 3938400 w 3938400"/>
                <a:gd name="connsiteY2" fmla="*/ 2131200 h 2131200"/>
                <a:gd name="connsiteX0" fmla="*/ 0 w 3938400"/>
                <a:gd name="connsiteY0" fmla="*/ 0 h 2037600"/>
                <a:gd name="connsiteX1" fmla="*/ 2174400 w 3938400"/>
                <a:gd name="connsiteY1" fmla="*/ 7200 h 2037600"/>
                <a:gd name="connsiteX2" fmla="*/ 3938400 w 3938400"/>
                <a:gd name="connsiteY2" fmla="*/ 2037600 h 203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8400" h="2037600">
                  <a:moveTo>
                    <a:pt x="0" y="0"/>
                  </a:moveTo>
                  <a:lnTo>
                    <a:pt x="2174400" y="7200"/>
                  </a:lnTo>
                  <a:cubicBezTo>
                    <a:pt x="2767200" y="717600"/>
                    <a:pt x="3345600" y="1327200"/>
                    <a:pt x="3938400" y="203760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88D988C-EAA8-9A99-511F-470CDCC0BE6A}"/>
                </a:ext>
              </a:extLst>
            </p:cNvPr>
            <p:cNvSpPr/>
            <p:nvPr/>
          </p:nvSpPr>
          <p:spPr bwMode="auto">
            <a:xfrm flipH="1">
              <a:off x="2550161" y="1295723"/>
              <a:ext cx="67014" cy="139148"/>
            </a:xfrm>
            <a:custGeom>
              <a:avLst/>
              <a:gdLst>
                <a:gd name="connsiteX0" fmla="*/ 0 w 69850"/>
                <a:gd name="connsiteY0" fmla="*/ 0 h 139700"/>
                <a:gd name="connsiteX1" fmla="*/ 69850 w 69850"/>
                <a:gd name="connsiteY1" fmla="*/ 69850 h 139700"/>
                <a:gd name="connsiteX2" fmla="*/ 0 w 69850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" h="139700">
                  <a:moveTo>
                    <a:pt x="0" y="0"/>
                  </a:moveTo>
                  <a:lnTo>
                    <a:pt x="69850" y="69850"/>
                  </a:lnTo>
                  <a:lnTo>
                    <a:pt x="0" y="139700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7067F64-1916-1E88-5E2E-643736108606}"/>
                </a:ext>
              </a:extLst>
            </p:cNvPr>
            <p:cNvSpPr/>
            <p:nvPr/>
          </p:nvSpPr>
          <p:spPr bwMode="auto">
            <a:xfrm rot="2761282" flipH="1">
              <a:off x="3391289" y="1645293"/>
              <a:ext cx="66997" cy="140903"/>
            </a:xfrm>
            <a:custGeom>
              <a:avLst/>
              <a:gdLst>
                <a:gd name="connsiteX0" fmla="*/ 0 w 69850"/>
                <a:gd name="connsiteY0" fmla="*/ 0 h 139700"/>
                <a:gd name="connsiteX1" fmla="*/ 69850 w 69850"/>
                <a:gd name="connsiteY1" fmla="*/ 69850 h 139700"/>
                <a:gd name="connsiteX2" fmla="*/ 0 w 69850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" h="139700">
                  <a:moveTo>
                    <a:pt x="0" y="0"/>
                  </a:moveTo>
                  <a:lnTo>
                    <a:pt x="69850" y="69850"/>
                  </a:lnTo>
                  <a:lnTo>
                    <a:pt x="0" y="139700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B686A5-E65D-5A81-0A2F-4271DFE76BF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479471" y="2197553"/>
            <a:ext cx="3638550" cy="1941513"/>
            <a:chOff x="950400" y="1295723"/>
            <a:chExt cx="3938400" cy="2102677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C1266A6-1062-BF08-9CF1-F7E929548913}"/>
                </a:ext>
              </a:extLst>
            </p:cNvPr>
            <p:cNvSpPr/>
            <p:nvPr/>
          </p:nvSpPr>
          <p:spPr>
            <a:xfrm>
              <a:off x="950400" y="1361056"/>
              <a:ext cx="3938400" cy="2037344"/>
            </a:xfrm>
            <a:custGeom>
              <a:avLst/>
              <a:gdLst>
                <a:gd name="connsiteX0" fmla="*/ 0 w 3938400"/>
                <a:gd name="connsiteY0" fmla="*/ 0 h 2131200"/>
                <a:gd name="connsiteX1" fmla="*/ 2160000 w 3938400"/>
                <a:gd name="connsiteY1" fmla="*/ 0 h 2131200"/>
                <a:gd name="connsiteX2" fmla="*/ 3938400 w 3938400"/>
                <a:gd name="connsiteY2" fmla="*/ 2131200 h 2131200"/>
                <a:gd name="connsiteX0" fmla="*/ 0 w 3938400"/>
                <a:gd name="connsiteY0" fmla="*/ 0 h 2131200"/>
                <a:gd name="connsiteX1" fmla="*/ 2174400 w 3938400"/>
                <a:gd name="connsiteY1" fmla="*/ 100800 h 2131200"/>
                <a:gd name="connsiteX2" fmla="*/ 3938400 w 3938400"/>
                <a:gd name="connsiteY2" fmla="*/ 2131200 h 2131200"/>
                <a:gd name="connsiteX0" fmla="*/ 0 w 3938400"/>
                <a:gd name="connsiteY0" fmla="*/ 0 h 2037600"/>
                <a:gd name="connsiteX1" fmla="*/ 2174400 w 3938400"/>
                <a:gd name="connsiteY1" fmla="*/ 7200 h 2037600"/>
                <a:gd name="connsiteX2" fmla="*/ 3938400 w 3938400"/>
                <a:gd name="connsiteY2" fmla="*/ 2037600 h 203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8400" h="2037600">
                  <a:moveTo>
                    <a:pt x="0" y="0"/>
                  </a:moveTo>
                  <a:lnTo>
                    <a:pt x="2174400" y="7200"/>
                  </a:lnTo>
                  <a:cubicBezTo>
                    <a:pt x="2767200" y="717600"/>
                    <a:pt x="3345600" y="1327200"/>
                    <a:pt x="3938400" y="203760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D6029F91-BC43-ED18-505E-CE9B4F26DC55}"/>
                </a:ext>
              </a:extLst>
            </p:cNvPr>
            <p:cNvSpPr/>
            <p:nvPr/>
          </p:nvSpPr>
          <p:spPr bwMode="auto">
            <a:xfrm flipH="1">
              <a:off x="2550161" y="1295723"/>
              <a:ext cx="67014" cy="139262"/>
            </a:xfrm>
            <a:custGeom>
              <a:avLst/>
              <a:gdLst>
                <a:gd name="connsiteX0" fmla="*/ 0 w 69850"/>
                <a:gd name="connsiteY0" fmla="*/ 0 h 139700"/>
                <a:gd name="connsiteX1" fmla="*/ 69850 w 69850"/>
                <a:gd name="connsiteY1" fmla="*/ 69850 h 139700"/>
                <a:gd name="connsiteX2" fmla="*/ 0 w 69850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" h="139700">
                  <a:moveTo>
                    <a:pt x="0" y="0"/>
                  </a:moveTo>
                  <a:lnTo>
                    <a:pt x="69850" y="69850"/>
                  </a:lnTo>
                  <a:lnTo>
                    <a:pt x="0" y="139700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297DDD2-981E-280D-88BE-D6BF3C77EAAA}"/>
                </a:ext>
              </a:extLst>
            </p:cNvPr>
            <p:cNvSpPr/>
            <p:nvPr/>
          </p:nvSpPr>
          <p:spPr bwMode="auto">
            <a:xfrm rot="2761282" flipH="1">
              <a:off x="3390402" y="1644775"/>
              <a:ext cx="68771" cy="140903"/>
            </a:xfrm>
            <a:custGeom>
              <a:avLst/>
              <a:gdLst>
                <a:gd name="connsiteX0" fmla="*/ 0 w 69850"/>
                <a:gd name="connsiteY0" fmla="*/ 0 h 139700"/>
                <a:gd name="connsiteX1" fmla="*/ 69850 w 69850"/>
                <a:gd name="connsiteY1" fmla="*/ 69850 h 139700"/>
                <a:gd name="connsiteX2" fmla="*/ 0 w 69850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" h="139700">
                  <a:moveTo>
                    <a:pt x="0" y="0"/>
                  </a:moveTo>
                  <a:lnTo>
                    <a:pt x="69850" y="69850"/>
                  </a:lnTo>
                  <a:lnTo>
                    <a:pt x="0" y="139700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7AA9C0-FDA7-C918-CC64-B835714878A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840921" y="4189866"/>
            <a:ext cx="3636962" cy="1943100"/>
            <a:chOff x="950400" y="1295723"/>
            <a:chExt cx="3938400" cy="210267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4C822035-F99A-26FD-B70A-E581C8B105F7}"/>
                </a:ext>
              </a:extLst>
            </p:cNvPr>
            <p:cNvSpPr/>
            <p:nvPr/>
          </p:nvSpPr>
          <p:spPr>
            <a:xfrm>
              <a:off x="950400" y="1361002"/>
              <a:ext cx="3938400" cy="2037398"/>
            </a:xfrm>
            <a:custGeom>
              <a:avLst/>
              <a:gdLst>
                <a:gd name="connsiteX0" fmla="*/ 0 w 3938400"/>
                <a:gd name="connsiteY0" fmla="*/ 0 h 2131200"/>
                <a:gd name="connsiteX1" fmla="*/ 2160000 w 3938400"/>
                <a:gd name="connsiteY1" fmla="*/ 0 h 2131200"/>
                <a:gd name="connsiteX2" fmla="*/ 3938400 w 3938400"/>
                <a:gd name="connsiteY2" fmla="*/ 2131200 h 2131200"/>
                <a:gd name="connsiteX0" fmla="*/ 0 w 3938400"/>
                <a:gd name="connsiteY0" fmla="*/ 0 h 2131200"/>
                <a:gd name="connsiteX1" fmla="*/ 2174400 w 3938400"/>
                <a:gd name="connsiteY1" fmla="*/ 100800 h 2131200"/>
                <a:gd name="connsiteX2" fmla="*/ 3938400 w 3938400"/>
                <a:gd name="connsiteY2" fmla="*/ 2131200 h 2131200"/>
                <a:gd name="connsiteX0" fmla="*/ 0 w 3938400"/>
                <a:gd name="connsiteY0" fmla="*/ 0 h 2037600"/>
                <a:gd name="connsiteX1" fmla="*/ 2174400 w 3938400"/>
                <a:gd name="connsiteY1" fmla="*/ 7200 h 2037600"/>
                <a:gd name="connsiteX2" fmla="*/ 3938400 w 3938400"/>
                <a:gd name="connsiteY2" fmla="*/ 2037600 h 203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8400" h="2037600">
                  <a:moveTo>
                    <a:pt x="0" y="0"/>
                  </a:moveTo>
                  <a:lnTo>
                    <a:pt x="2174400" y="7200"/>
                  </a:lnTo>
                  <a:cubicBezTo>
                    <a:pt x="2767200" y="717600"/>
                    <a:pt x="3345600" y="1327200"/>
                    <a:pt x="3938400" y="203760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1F540DD-AF91-C8DD-1510-DA953D56EDF5}"/>
                </a:ext>
              </a:extLst>
            </p:cNvPr>
            <p:cNvSpPr/>
            <p:nvPr/>
          </p:nvSpPr>
          <p:spPr bwMode="auto">
            <a:xfrm flipH="1">
              <a:off x="2549140" y="1295723"/>
              <a:ext cx="68763" cy="139148"/>
            </a:xfrm>
            <a:custGeom>
              <a:avLst/>
              <a:gdLst>
                <a:gd name="connsiteX0" fmla="*/ 0 w 69850"/>
                <a:gd name="connsiteY0" fmla="*/ 0 h 139700"/>
                <a:gd name="connsiteX1" fmla="*/ 69850 w 69850"/>
                <a:gd name="connsiteY1" fmla="*/ 69850 h 139700"/>
                <a:gd name="connsiteX2" fmla="*/ 0 w 69850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" h="139700">
                  <a:moveTo>
                    <a:pt x="0" y="0"/>
                  </a:moveTo>
                  <a:lnTo>
                    <a:pt x="69850" y="69850"/>
                  </a:lnTo>
                  <a:lnTo>
                    <a:pt x="0" y="139700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681BD17C-3BD8-2E32-FCC4-7970C61E769E}"/>
                </a:ext>
              </a:extLst>
            </p:cNvPr>
            <p:cNvSpPr/>
            <p:nvPr/>
          </p:nvSpPr>
          <p:spPr bwMode="auto">
            <a:xfrm rot="2761282" flipH="1">
              <a:off x="3391510" y="1646121"/>
              <a:ext cx="66997" cy="139246"/>
            </a:xfrm>
            <a:custGeom>
              <a:avLst/>
              <a:gdLst>
                <a:gd name="connsiteX0" fmla="*/ 0 w 69850"/>
                <a:gd name="connsiteY0" fmla="*/ 0 h 139700"/>
                <a:gd name="connsiteX1" fmla="*/ 69850 w 69850"/>
                <a:gd name="connsiteY1" fmla="*/ 69850 h 139700"/>
                <a:gd name="connsiteX2" fmla="*/ 0 w 69850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" h="139700">
                  <a:moveTo>
                    <a:pt x="0" y="0"/>
                  </a:moveTo>
                  <a:lnTo>
                    <a:pt x="69850" y="69850"/>
                  </a:lnTo>
                  <a:lnTo>
                    <a:pt x="0" y="139700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A1327A5-E2BF-BB5D-447D-2A8FBE6C23B7}"/>
              </a:ext>
            </a:extLst>
          </p:cNvPr>
          <p:cNvGrpSpPr>
            <a:grpSpLocks/>
          </p:cNvGrpSpPr>
          <p:nvPr/>
        </p:nvGrpSpPr>
        <p:grpSpPr bwMode="auto">
          <a:xfrm>
            <a:off x="840921" y="2197553"/>
            <a:ext cx="3636962" cy="1941513"/>
            <a:chOff x="950400" y="1295723"/>
            <a:chExt cx="3938400" cy="2102677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688B3E8-570D-9A26-715B-8DD68FECB42F}"/>
                </a:ext>
              </a:extLst>
            </p:cNvPr>
            <p:cNvSpPr/>
            <p:nvPr/>
          </p:nvSpPr>
          <p:spPr>
            <a:xfrm>
              <a:off x="950400" y="1361056"/>
              <a:ext cx="3938400" cy="2037344"/>
            </a:xfrm>
            <a:custGeom>
              <a:avLst/>
              <a:gdLst>
                <a:gd name="connsiteX0" fmla="*/ 0 w 3938400"/>
                <a:gd name="connsiteY0" fmla="*/ 0 h 2131200"/>
                <a:gd name="connsiteX1" fmla="*/ 2160000 w 3938400"/>
                <a:gd name="connsiteY1" fmla="*/ 0 h 2131200"/>
                <a:gd name="connsiteX2" fmla="*/ 3938400 w 3938400"/>
                <a:gd name="connsiteY2" fmla="*/ 2131200 h 2131200"/>
                <a:gd name="connsiteX0" fmla="*/ 0 w 3938400"/>
                <a:gd name="connsiteY0" fmla="*/ 0 h 2131200"/>
                <a:gd name="connsiteX1" fmla="*/ 2174400 w 3938400"/>
                <a:gd name="connsiteY1" fmla="*/ 100800 h 2131200"/>
                <a:gd name="connsiteX2" fmla="*/ 3938400 w 3938400"/>
                <a:gd name="connsiteY2" fmla="*/ 2131200 h 2131200"/>
                <a:gd name="connsiteX0" fmla="*/ 0 w 3938400"/>
                <a:gd name="connsiteY0" fmla="*/ 0 h 2037600"/>
                <a:gd name="connsiteX1" fmla="*/ 2174400 w 3938400"/>
                <a:gd name="connsiteY1" fmla="*/ 7200 h 2037600"/>
                <a:gd name="connsiteX2" fmla="*/ 3938400 w 3938400"/>
                <a:gd name="connsiteY2" fmla="*/ 2037600 h 203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38400" h="2037600">
                  <a:moveTo>
                    <a:pt x="0" y="0"/>
                  </a:moveTo>
                  <a:lnTo>
                    <a:pt x="2174400" y="7200"/>
                  </a:lnTo>
                  <a:cubicBezTo>
                    <a:pt x="2767200" y="717600"/>
                    <a:pt x="3345600" y="1327200"/>
                    <a:pt x="3938400" y="2037600"/>
                  </a:cubicBezTo>
                </a:path>
              </a:pathLst>
            </a:custGeom>
            <a:noFill/>
            <a:ln w="15875">
              <a:solidFill>
                <a:schemeClr val="bg1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4243182-7D91-633B-2E11-FBBB1F496059}"/>
                </a:ext>
              </a:extLst>
            </p:cNvPr>
            <p:cNvSpPr/>
            <p:nvPr/>
          </p:nvSpPr>
          <p:spPr bwMode="auto">
            <a:xfrm flipH="1">
              <a:off x="2549140" y="1295723"/>
              <a:ext cx="68763" cy="139262"/>
            </a:xfrm>
            <a:custGeom>
              <a:avLst/>
              <a:gdLst>
                <a:gd name="connsiteX0" fmla="*/ 0 w 69850"/>
                <a:gd name="connsiteY0" fmla="*/ 0 h 139700"/>
                <a:gd name="connsiteX1" fmla="*/ 69850 w 69850"/>
                <a:gd name="connsiteY1" fmla="*/ 69850 h 139700"/>
                <a:gd name="connsiteX2" fmla="*/ 0 w 69850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" h="139700">
                  <a:moveTo>
                    <a:pt x="0" y="0"/>
                  </a:moveTo>
                  <a:lnTo>
                    <a:pt x="69850" y="69850"/>
                  </a:lnTo>
                  <a:lnTo>
                    <a:pt x="0" y="139700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9B284E1-BB4A-3845-FA1F-43B306E14543}"/>
                </a:ext>
              </a:extLst>
            </p:cNvPr>
            <p:cNvSpPr/>
            <p:nvPr/>
          </p:nvSpPr>
          <p:spPr bwMode="auto">
            <a:xfrm rot="2761282" flipH="1">
              <a:off x="3390622" y="1645604"/>
              <a:ext cx="68771" cy="139246"/>
            </a:xfrm>
            <a:custGeom>
              <a:avLst/>
              <a:gdLst>
                <a:gd name="connsiteX0" fmla="*/ 0 w 69850"/>
                <a:gd name="connsiteY0" fmla="*/ 0 h 139700"/>
                <a:gd name="connsiteX1" fmla="*/ 69850 w 69850"/>
                <a:gd name="connsiteY1" fmla="*/ 69850 h 139700"/>
                <a:gd name="connsiteX2" fmla="*/ 0 w 69850"/>
                <a:gd name="connsiteY2" fmla="*/ 139700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850" h="139700">
                  <a:moveTo>
                    <a:pt x="0" y="0"/>
                  </a:moveTo>
                  <a:lnTo>
                    <a:pt x="69850" y="69850"/>
                  </a:lnTo>
                  <a:lnTo>
                    <a:pt x="0" y="139700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B26A4FC-8FC2-6D91-485F-A66ACD5F3A01}"/>
              </a:ext>
            </a:extLst>
          </p:cNvPr>
          <p:cNvSpPr/>
          <p:nvPr/>
        </p:nvSpPr>
        <p:spPr>
          <a:xfrm>
            <a:off x="9227035" y="2907166"/>
            <a:ext cx="2097088" cy="3211512"/>
          </a:xfrm>
          <a:prstGeom prst="roundRect">
            <a:avLst>
              <a:gd name="adj" fmla="val 1047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anchor="ctr"/>
          <a:lstStyle/>
          <a:p>
            <a:pPr algn="ctr" defTabSz="914363" eaLnBrk="1" fontAlgn="auto" hangingPunct="1">
              <a:lnSpc>
                <a:spcPts val="1550"/>
              </a:lnSpc>
              <a:spcBef>
                <a:spcPts val="0"/>
              </a:spcBef>
              <a:spcAft>
                <a:spcPts val="600"/>
              </a:spcAft>
              <a:defRPr/>
            </a:pPr>
            <a:br>
              <a:rPr lang="en-US" sz="1100" b="1" dirty="0">
                <a:solidFill>
                  <a:schemeClr val="bg1"/>
                </a:solidFill>
                <a:latin typeface="Montserrat SemiBold" pitchFamily="2" charset="77"/>
              </a:rPr>
            </a:br>
            <a:br>
              <a:rPr lang="en-US" sz="1100" b="1" dirty="0">
                <a:solidFill>
                  <a:schemeClr val="bg1"/>
                </a:solidFill>
                <a:latin typeface="Montserrat SemiBold" pitchFamily="2" charset="77"/>
              </a:rPr>
            </a:br>
            <a:br>
              <a:rPr lang="en-US" sz="1100" b="1" dirty="0">
                <a:solidFill>
                  <a:schemeClr val="bg1"/>
                </a:solidFill>
                <a:latin typeface="Montserrat SemiBold" pitchFamily="2" charset="77"/>
              </a:rPr>
            </a:br>
            <a:br>
              <a:rPr lang="en-US" sz="1100" b="1" dirty="0">
                <a:solidFill>
                  <a:schemeClr val="bg1"/>
                </a:solidFill>
                <a:latin typeface="Montserrat SemiBold" pitchFamily="2" charset="77"/>
              </a:rPr>
            </a:br>
            <a:br>
              <a:rPr lang="en-US" sz="1100" b="1" dirty="0">
                <a:solidFill>
                  <a:schemeClr val="bg1"/>
                </a:solidFill>
                <a:latin typeface="Montserrat SemiBold" pitchFamily="2" charset="77"/>
              </a:rPr>
            </a:br>
            <a:r>
              <a:rPr lang="en-US" sz="1100" b="1" dirty="0">
                <a:solidFill>
                  <a:schemeClr val="bg1"/>
                </a:solidFill>
                <a:latin typeface="Montserrat SemiBold" pitchFamily="2" charset="77"/>
              </a:rPr>
              <a:t>Real-time, actionable threat alerts</a:t>
            </a:r>
          </a:p>
          <a:p>
            <a:pPr algn="ctr" defTabSz="914363" eaLnBrk="1" fontAlgn="auto" hangingPunct="1">
              <a:lnSpc>
                <a:spcPts val="155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dirty="0">
                <a:solidFill>
                  <a:schemeClr val="bg1"/>
                </a:solidFill>
              </a:rPr>
              <a:t>Using our </a:t>
            </a:r>
            <a:r>
              <a:rPr lang="en-US" sz="1100" b="1" dirty="0">
                <a:solidFill>
                  <a:schemeClr val="bg1"/>
                </a:solidFill>
                <a:latin typeface="Montserrat SemiBold" pitchFamily="2" charset="77"/>
              </a:rPr>
              <a:t>Response app</a:t>
            </a:r>
            <a:r>
              <a:rPr lang="en-US" sz="1100" dirty="0">
                <a:solidFill>
                  <a:schemeClr val="bg1"/>
                </a:solidFill>
              </a:rPr>
              <a:t>, we alert our insureds to threats targeting their business &amp; help them mitigate the risk.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83F474-F6C9-C26F-264B-542F4D628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83" y="2451553"/>
            <a:ext cx="2122488" cy="171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550"/>
              </a:lnSpc>
            </a:pPr>
            <a:r>
              <a:rPr lang="en-US" altLang="en-US" sz="1100" dirty="0">
                <a:solidFill>
                  <a:schemeClr val="accent1"/>
                </a:solidFill>
                <a:latin typeface="Montserrat Medium" panose="00000600000000000000" pitchFamily="2" charset="0"/>
              </a:rPr>
              <a:t>Threat intelligence </a:t>
            </a:r>
            <a:br>
              <a:rPr lang="en-US" altLang="en-US" sz="11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en-US" altLang="en-US" sz="1100" dirty="0">
                <a:solidFill>
                  <a:schemeClr val="bg1"/>
                </a:solidFill>
              </a:rPr>
              <a:t>We partner with government and private threat intelligence organizations to identify and analyze information about cyber threats targeting our insureds.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BF767A-CE4D-EBA5-2EA1-0CDA7FD52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758" y="2451553"/>
            <a:ext cx="2136775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ts val="1550"/>
              </a:lnSpc>
            </a:pPr>
            <a:r>
              <a:rPr lang="en-US" altLang="en-US" sz="1100" dirty="0">
                <a:solidFill>
                  <a:schemeClr val="accent1"/>
                </a:solidFill>
                <a:latin typeface="Montserrat Medium" panose="00000600000000000000" pitchFamily="2" charset="0"/>
              </a:rPr>
              <a:t>Real-life claims data </a:t>
            </a:r>
            <a:br>
              <a:rPr lang="en-US" altLang="en-US" sz="11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en-US" altLang="en-US" sz="1100" dirty="0">
                <a:solidFill>
                  <a:schemeClr val="bg1"/>
                </a:solidFill>
              </a:rPr>
              <a:t>We use our own proprietary claims data to help </a:t>
            </a:r>
            <a:br>
              <a:rPr lang="en-US" altLang="en-US" sz="1100" dirty="0">
                <a:solidFill>
                  <a:schemeClr val="bg1"/>
                </a:solidFill>
              </a:rPr>
            </a:br>
            <a:r>
              <a:rPr lang="en-US" altLang="en-US" sz="1100" dirty="0">
                <a:solidFill>
                  <a:schemeClr val="bg1"/>
                </a:solidFill>
              </a:rPr>
              <a:t>identify attack trends and </a:t>
            </a:r>
            <a:br>
              <a:rPr lang="en-US" altLang="en-US" sz="1100" dirty="0">
                <a:solidFill>
                  <a:schemeClr val="bg1"/>
                </a:solidFill>
              </a:rPr>
            </a:br>
            <a:r>
              <a:rPr lang="en-US" altLang="en-US" sz="1100" dirty="0">
                <a:solidFill>
                  <a:schemeClr val="bg1"/>
                </a:solidFill>
              </a:rPr>
              <a:t>potential threats.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B924DB-684A-6A31-1C0F-39966C6FE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158" y="4796291"/>
            <a:ext cx="2111375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ts val="1550"/>
              </a:lnSpc>
            </a:pPr>
            <a:r>
              <a:rPr lang="en-US" altLang="en-US" sz="1100" dirty="0">
                <a:solidFill>
                  <a:schemeClr val="accent1"/>
                </a:solidFill>
                <a:latin typeface="Montserrat Medium" panose="00000600000000000000" pitchFamily="2" charset="0"/>
              </a:rPr>
              <a:t>Vulnerability scanning </a:t>
            </a:r>
            <a:br>
              <a:rPr lang="en-US" altLang="en-US" sz="11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en-US" altLang="en-US" sz="1100" dirty="0">
                <a:solidFill>
                  <a:schemeClr val="bg1"/>
                </a:solidFill>
              </a:rPr>
              <a:t>We actively scan insureds for known vulnerabilities and cyber risks that have a high correlation to claims.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1E3348-D0C3-A489-015D-A323447CA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083" y="4415291"/>
            <a:ext cx="22828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550"/>
              </a:lnSpc>
            </a:pPr>
            <a:r>
              <a:rPr lang="en-US" altLang="en-US" sz="1100" dirty="0">
                <a:solidFill>
                  <a:schemeClr val="accent1"/>
                </a:solidFill>
                <a:latin typeface="Montserrat Medium" panose="00000600000000000000" pitchFamily="2" charset="0"/>
              </a:rPr>
              <a:t>Threat hunting</a:t>
            </a:r>
            <a:br>
              <a:rPr lang="en-US" altLang="en-US" sz="1100" dirty="0">
                <a:solidFill>
                  <a:schemeClr val="bg1"/>
                </a:solidFill>
                <a:latin typeface="Montserrat Medium" panose="00000600000000000000" pitchFamily="2" charset="0"/>
              </a:rPr>
            </a:br>
            <a:r>
              <a:rPr lang="en-US" altLang="en-US" sz="1100" dirty="0">
                <a:solidFill>
                  <a:schemeClr val="bg1"/>
                </a:solidFill>
              </a:rPr>
              <a:t>We search for signs of malicious activities, unauthorized access , or other indicators of compromise that go beyond traditional security measures.  </a:t>
            </a:r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A819067F-6A1C-EFB2-6A7B-5ED149EA6C77}"/>
              </a:ext>
            </a:extLst>
          </p:cNvPr>
          <p:cNvSpPr/>
          <p:nvPr/>
        </p:nvSpPr>
        <p:spPr bwMode="auto">
          <a:xfrm>
            <a:off x="7595053" y="4050166"/>
            <a:ext cx="104775" cy="214312"/>
          </a:xfrm>
          <a:custGeom>
            <a:avLst/>
            <a:gdLst>
              <a:gd name="connsiteX0" fmla="*/ 0 w 69850"/>
              <a:gd name="connsiteY0" fmla="*/ 0 h 139700"/>
              <a:gd name="connsiteX1" fmla="*/ 69850 w 69850"/>
              <a:gd name="connsiteY1" fmla="*/ 69850 h 139700"/>
              <a:gd name="connsiteX2" fmla="*/ 0 w 69850"/>
              <a:gd name="connsiteY2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850" h="139700">
                <a:moveTo>
                  <a:pt x="0" y="0"/>
                </a:moveTo>
                <a:lnTo>
                  <a:pt x="69850" y="69850"/>
                </a:lnTo>
                <a:lnTo>
                  <a:pt x="0" y="139700"/>
                </a:lnTo>
              </a:path>
            </a:pathLst>
          </a:cu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2D625AB-B353-49D5-A4C3-B08ACE5A2AB6}"/>
              </a:ext>
            </a:extLst>
          </p:cNvPr>
          <p:cNvCxnSpPr>
            <a:cxnSpLocks/>
          </p:cNvCxnSpPr>
          <p:nvPr/>
        </p:nvCxnSpPr>
        <p:spPr>
          <a:xfrm flipH="1">
            <a:off x="4891088" y="4156528"/>
            <a:ext cx="4484687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>
            <a:extLst>
              <a:ext uri="{FF2B5EF4-FFF2-40B4-BE49-F238E27FC236}">
                <a16:creationId xmlns:a16="http://schemas.microsoft.com/office/drawing/2014/main" id="{F7A5A262-846C-454B-9143-E4A58E2FAE97}"/>
              </a:ext>
            </a:extLst>
          </p:cNvPr>
          <p:cNvSpPr/>
          <p:nvPr userDrawn="1"/>
        </p:nvSpPr>
        <p:spPr>
          <a:xfrm>
            <a:off x="3766873" y="915281"/>
            <a:ext cx="2531961" cy="45719"/>
          </a:xfrm>
          <a:custGeom>
            <a:avLst/>
            <a:gdLst>
              <a:gd name="connsiteX0" fmla="*/ 0 w 3703320"/>
              <a:gd name="connsiteY0" fmla="*/ 75382 h 75382"/>
              <a:gd name="connsiteX1" fmla="*/ 3703320 w 3703320"/>
              <a:gd name="connsiteY1" fmla="*/ 29662 h 75382"/>
              <a:gd name="connsiteX0" fmla="*/ 0 w 3703320"/>
              <a:gd name="connsiteY0" fmla="*/ 51148 h 51148"/>
              <a:gd name="connsiteX1" fmla="*/ 3703320 w 3703320"/>
              <a:gd name="connsiteY1" fmla="*/ 41092 h 51148"/>
              <a:gd name="connsiteX0" fmla="*/ 0 w 3697567"/>
              <a:gd name="connsiteY0" fmla="*/ 40874 h 50105"/>
              <a:gd name="connsiteX1" fmla="*/ 3697567 w 3697567"/>
              <a:gd name="connsiteY1" fmla="*/ 50106 h 50105"/>
              <a:gd name="connsiteX0" fmla="*/ 0 w 3697567"/>
              <a:gd name="connsiteY0" fmla="*/ 39311 h 48543"/>
              <a:gd name="connsiteX1" fmla="*/ 3697567 w 3697567"/>
              <a:gd name="connsiteY1" fmla="*/ 48543 h 48543"/>
              <a:gd name="connsiteX0" fmla="*/ 0 w 3676422"/>
              <a:gd name="connsiteY0" fmla="*/ 43469 h 44570"/>
              <a:gd name="connsiteX1" fmla="*/ 3676422 w 3676422"/>
              <a:gd name="connsiteY1" fmla="*/ 44570 h 44570"/>
              <a:gd name="connsiteX0" fmla="*/ 0 w 3676422"/>
              <a:gd name="connsiteY0" fmla="*/ 31894 h 32995"/>
              <a:gd name="connsiteX1" fmla="*/ 3676422 w 3676422"/>
              <a:gd name="connsiteY1" fmla="*/ 32995 h 32995"/>
              <a:gd name="connsiteX0" fmla="*/ 0 w 3676422"/>
              <a:gd name="connsiteY0" fmla="*/ 30842 h 31943"/>
              <a:gd name="connsiteX1" fmla="*/ 3676422 w 3676422"/>
              <a:gd name="connsiteY1" fmla="*/ 31943 h 31943"/>
              <a:gd name="connsiteX0" fmla="*/ 0 w 3676422"/>
              <a:gd name="connsiteY0" fmla="*/ 29571 h 30672"/>
              <a:gd name="connsiteX1" fmla="*/ 3676422 w 3676422"/>
              <a:gd name="connsiteY1" fmla="*/ 30672 h 30672"/>
              <a:gd name="connsiteX0" fmla="*/ 0 w 3655277"/>
              <a:gd name="connsiteY0" fmla="*/ 31864 h 31864"/>
              <a:gd name="connsiteX1" fmla="*/ 3655277 w 3655277"/>
              <a:gd name="connsiteY1" fmla="*/ 27273 h 31864"/>
              <a:gd name="connsiteX0" fmla="*/ 0 w 3697566"/>
              <a:gd name="connsiteY0" fmla="*/ 29571 h 30672"/>
              <a:gd name="connsiteX1" fmla="*/ 3697566 w 3697566"/>
              <a:gd name="connsiteY1" fmla="*/ 30672 h 30672"/>
              <a:gd name="connsiteX0" fmla="*/ 0 w 3612988"/>
              <a:gd name="connsiteY0" fmla="*/ 30520 h 30520"/>
              <a:gd name="connsiteX1" fmla="*/ 3612988 w 3612988"/>
              <a:gd name="connsiteY1" fmla="*/ 29182 h 30520"/>
              <a:gd name="connsiteX0" fmla="*/ 0 w 3612988"/>
              <a:gd name="connsiteY0" fmla="*/ 29253 h 29253"/>
              <a:gd name="connsiteX1" fmla="*/ 3612988 w 3612988"/>
              <a:gd name="connsiteY1" fmla="*/ 27915 h 2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2988" h="29253">
                <a:moveTo>
                  <a:pt x="0" y="29253"/>
                </a:moveTo>
                <a:cubicBezTo>
                  <a:pt x="1549505" y="-22308"/>
                  <a:pt x="2850097" y="5476"/>
                  <a:pt x="3612988" y="27915"/>
                </a:cubicBezTo>
              </a:path>
            </a:pathLst>
          </a:custGeom>
          <a:noFill/>
          <a:ln w="25400" cap="rnd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BE45229-7D04-B978-FD9A-CE53110632D2}"/>
              </a:ext>
            </a:extLst>
          </p:cNvPr>
          <p:cNvSpPr/>
          <p:nvPr userDrawn="1"/>
        </p:nvSpPr>
        <p:spPr>
          <a:xfrm>
            <a:off x="2865777" y="2534897"/>
            <a:ext cx="3260725" cy="325913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8456" dist="101" sx="102000" sy="102000" algn="ctr" rotWithShape="0">
              <a:prstClr val="black">
                <a:alpha val="1070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F29FB7-470B-4D0A-C60D-4AFB6527AAA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168990" y="2830172"/>
            <a:ext cx="2649537" cy="2647950"/>
            <a:chOff x="-1925894" y="482600"/>
            <a:chExt cx="5888789" cy="5888621"/>
          </a:xfrm>
        </p:grpSpPr>
        <p:pic>
          <p:nvPicPr>
            <p:cNvPr id="48" name="Picture 47" descr="A picture containing screenshot, electric blue, blue&#10;&#10;Description automatically generated">
              <a:extLst>
                <a:ext uri="{FF2B5EF4-FFF2-40B4-BE49-F238E27FC236}">
                  <a16:creationId xmlns:a16="http://schemas.microsoft.com/office/drawing/2014/main" id="{65499347-CA4F-A20C-0F4A-FABBA7E28D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4200" y="3409332"/>
              <a:ext cx="2946399" cy="29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 descr="A picture containing screenshot, electric blue, graphics, design&#10;&#10;Description automatically generated">
              <a:extLst>
                <a:ext uri="{FF2B5EF4-FFF2-40B4-BE49-F238E27FC236}">
                  <a16:creationId xmlns:a16="http://schemas.microsoft.com/office/drawing/2014/main" id="{6D09313C-6750-37E3-40E2-A83AA79694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6495" y="482600"/>
              <a:ext cx="2946400" cy="294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51" descr="A picture containing screenshot, electric blue&#10;&#10;Description automatically generated">
              <a:extLst>
                <a:ext uri="{FF2B5EF4-FFF2-40B4-BE49-F238E27FC236}">
                  <a16:creationId xmlns:a16="http://schemas.microsoft.com/office/drawing/2014/main" id="{E74C6257-BF47-60B6-9ACF-6A3ACC475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1540" y="3412121"/>
              <a:ext cx="2959100" cy="295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 descr="A picture containing purple, screenshot, violet, colorfulness&#10;&#10;Description automatically generated">
              <a:extLst>
                <a:ext uri="{FF2B5EF4-FFF2-40B4-BE49-F238E27FC236}">
                  <a16:creationId xmlns:a16="http://schemas.microsoft.com/office/drawing/2014/main" id="{6BFB1D40-F860-3510-0A3D-58BF323FFA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5894" y="482600"/>
              <a:ext cx="2959100" cy="294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1BE00AE8-88A1-E954-D320-2A1834CEDB88}"/>
              </a:ext>
            </a:extLst>
          </p:cNvPr>
          <p:cNvSpPr/>
          <p:nvPr userDrawn="1"/>
        </p:nvSpPr>
        <p:spPr>
          <a:xfrm>
            <a:off x="3583327" y="3250860"/>
            <a:ext cx="1812925" cy="18129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8456" dist="101" sx="102000" sy="102000" algn="ctr" rotWithShape="0">
              <a:prstClr val="black">
                <a:alpha val="10703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3D74FB-27D3-8ACD-96EB-5FDFAFBA6C80}"/>
              </a:ext>
            </a:extLst>
          </p:cNvPr>
          <p:cNvSpPr txBox="1"/>
          <p:nvPr userDrawn="1"/>
        </p:nvSpPr>
        <p:spPr>
          <a:xfrm rot="21237403">
            <a:off x="3382978" y="3063419"/>
            <a:ext cx="2249915" cy="2261678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GB" sz="1100" dirty="0">
                <a:solidFill>
                  <a:schemeClr val="bg1"/>
                </a:solidFill>
                <a:latin typeface="Montserrat Medium" pitchFamily="2" charset="77"/>
              </a:rPr>
              <a:t>    Threat hunting</a:t>
            </a:r>
            <a:endParaRPr lang="en-US" sz="11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A12800B-9FD0-44A5-341A-C5085A0A2F76}"/>
              </a:ext>
            </a:extLst>
          </p:cNvPr>
          <p:cNvSpPr txBox="1"/>
          <p:nvPr userDrawn="1"/>
        </p:nvSpPr>
        <p:spPr>
          <a:xfrm rot="21366450">
            <a:off x="3428960" y="3070474"/>
            <a:ext cx="2142223" cy="2153424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11536910"/>
              </a:avLst>
            </a:prstTxWarp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z="1100" dirty="0">
                <a:solidFill>
                  <a:schemeClr val="bg1"/>
                </a:solidFill>
                <a:latin typeface="Montserrat Medium" pitchFamily="2" charset="77"/>
              </a:rPr>
              <a:t>Threat intelligence</a:t>
            </a:r>
            <a:endParaRPr lang="en-US" sz="11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430AB9B-2DAE-9B8B-1388-67C4D411BA76}"/>
              </a:ext>
            </a:extLst>
          </p:cNvPr>
          <p:cNvSpPr txBox="1"/>
          <p:nvPr userDrawn="1"/>
        </p:nvSpPr>
        <p:spPr>
          <a:xfrm>
            <a:off x="3428960" y="3068026"/>
            <a:ext cx="2142223" cy="2153424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16737134"/>
              </a:avLst>
            </a:prstTxWarp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z="1100" dirty="0">
                <a:solidFill>
                  <a:schemeClr val="bg1"/>
                </a:solidFill>
                <a:latin typeface="Montserrat Medium" pitchFamily="2" charset="77"/>
              </a:rPr>
              <a:t>Real-life claims data</a:t>
            </a:r>
            <a:endParaRPr lang="en-US" sz="11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1FD3A91-DDA7-8EB4-A42F-24EE3DBE0805}"/>
              </a:ext>
            </a:extLst>
          </p:cNvPr>
          <p:cNvSpPr txBox="1"/>
          <p:nvPr userDrawn="1"/>
        </p:nvSpPr>
        <p:spPr>
          <a:xfrm rot="15016287">
            <a:off x="3372194" y="3051639"/>
            <a:ext cx="2237025" cy="2248722"/>
          </a:xfrm>
          <a:prstGeom prst="rect">
            <a:avLst/>
          </a:prstGeom>
          <a:noFill/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>
              <a:lnSpc>
                <a:spcPts val="1400"/>
              </a:lnSpc>
              <a:defRPr/>
            </a:pPr>
            <a:r>
              <a:rPr lang="en-US" sz="1100" dirty="0">
                <a:solidFill>
                  <a:schemeClr val="bg1"/>
                </a:solidFill>
                <a:latin typeface="Montserrat Medium" pitchFamily="2" charset="77"/>
              </a:rPr>
              <a:t>Vuln scanning</a:t>
            </a:r>
            <a:endParaRPr lang="en-US" sz="11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38290A5-0490-335F-9CD5-B307E8E8BB0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753190" y="3415960"/>
            <a:ext cx="1485900" cy="1485900"/>
            <a:chOff x="5291488" y="3411169"/>
            <a:chExt cx="1609017" cy="1609017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A8F065E-D1AC-440E-6C32-5F6F622B77B1}"/>
                </a:ext>
              </a:extLst>
            </p:cNvPr>
            <p:cNvSpPr/>
            <p:nvPr/>
          </p:nvSpPr>
          <p:spPr>
            <a:xfrm>
              <a:off x="5291488" y="3411169"/>
              <a:ext cx="1609017" cy="1609017"/>
            </a:xfrm>
            <a:prstGeom prst="ellipse">
              <a:avLst/>
            </a:prstGeom>
            <a:solidFill>
              <a:schemeClr val="accent5">
                <a:alpha val="10005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C536E80-4252-EEF5-3033-ED59A9D68B2F}"/>
                </a:ext>
              </a:extLst>
            </p:cNvPr>
            <p:cNvSpPr/>
            <p:nvPr/>
          </p:nvSpPr>
          <p:spPr>
            <a:xfrm>
              <a:off x="5468548" y="3588229"/>
              <a:ext cx="1254896" cy="1254896"/>
            </a:xfrm>
            <a:prstGeom prst="ellipse">
              <a:avLst/>
            </a:prstGeom>
            <a:solidFill>
              <a:schemeClr val="accent5">
                <a:alpha val="1963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BEF8596-DB59-FEC1-7327-DE40D140924F}"/>
                </a:ext>
              </a:extLst>
            </p:cNvPr>
            <p:cNvSpPr/>
            <p:nvPr/>
          </p:nvSpPr>
          <p:spPr>
            <a:xfrm>
              <a:off x="5619823" y="3739504"/>
              <a:ext cx="952346" cy="95234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85817DD6-3E05-38A2-3E02-281CECDAD0F1}"/>
                </a:ext>
              </a:extLst>
            </p:cNvPr>
            <p:cNvSpPr/>
            <p:nvPr/>
          </p:nvSpPr>
          <p:spPr>
            <a:xfrm>
              <a:off x="5729841" y="3849522"/>
              <a:ext cx="732309" cy="732309"/>
            </a:xfrm>
            <a:prstGeom prst="ellipse">
              <a:avLst/>
            </a:prstGeom>
            <a:solidFill>
              <a:schemeClr val="accent5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2716285-750E-81D6-C288-33F93121FC94}"/>
                </a:ext>
              </a:extLst>
            </p:cNvPr>
            <p:cNvSpPr/>
            <p:nvPr/>
          </p:nvSpPr>
          <p:spPr>
            <a:xfrm>
              <a:off x="5817513" y="3937194"/>
              <a:ext cx="556967" cy="5569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pic>
        <p:nvPicPr>
          <p:cNvPr id="65" name="Picture 64" descr="A white line on a black background&#10;&#10;Description automatically generated">
            <a:extLst>
              <a:ext uri="{FF2B5EF4-FFF2-40B4-BE49-F238E27FC236}">
                <a16:creationId xmlns:a16="http://schemas.microsoft.com/office/drawing/2014/main" id="{4613BEC3-7C67-FB4E-94B3-9675EE08F9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677" y="3989047"/>
            <a:ext cx="2968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 descr="A white cell phone with a screen on it&#10;&#10;Description automatically generated">
            <a:extLst>
              <a:ext uri="{FF2B5EF4-FFF2-40B4-BE49-F238E27FC236}">
                <a16:creationId xmlns:a16="http://schemas.microsoft.com/office/drawing/2014/main" id="{3D760F3D-812A-EB6C-A670-F634FA5CFF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1" t="11592" r="35298" b="12195"/>
          <a:stretch>
            <a:fillRect/>
          </a:stretch>
        </p:blipFill>
        <p:spPr bwMode="auto">
          <a:xfrm>
            <a:off x="9355651" y="768270"/>
            <a:ext cx="1908175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77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8057-68A5-B497-A17F-6976C0C8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2066D8-4B0A-FF9F-FD64-39E40A307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65929-F1E1-9A6C-05ED-B7EF7FE2D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CBC5-112E-4256-A67C-8B63C7E5E75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2D633C-86D2-5B13-47E8-B59AB6C8F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88EBD-23FD-9C43-7ADD-9EDB9533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0E30-A307-451D-AF85-2B756DA72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3938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nse a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7FBBFF4A-C23F-BF32-519C-4B7E3E0F266E}"/>
              </a:ext>
            </a:extLst>
          </p:cNvPr>
          <p:cNvSpPr/>
          <p:nvPr userDrawn="1"/>
        </p:nvSpPr>
        <p:spPr>
          <a:xfrm>
            <a:off x="0" y="0"/>
            <a:ext cx="12211957" cy="6858000"/>
          </a:xfrm>
          <a:prstGeom prst="rect">
            <a:avLst/>
          </a:prstGeom>
          <a:solidFill>
            <a:srgbClr val="031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reeform 1">
            <a:extLst>
              <a:ext uri="{FF2B5EF4-FFF2-40B4-BE49-F238E27FC236}">
                <a16:creationId xmlns:a16="http://schemas.microsoft.com/office/drawing/2014/main" id="{D46B3DAC-AC2A-912A-A1AE-91920582DD92}"/>
              </a:ext>
            </a:extLst>
          </p:cNvPr>
          <p:cNvSpPr/>
          <p:nvPr userDrawn="1"/>
        </p:nvSpPr>
        <p:spPr>
          <a:xfrm>
            <a:off x="5021263" y="3544888"/>
            <a:ext cx="2832100" cy="1401762"/>
          </a:xfrm>
          <a:custGeom>
            <a:avLst/>
            <a:gdLst>
              <a:gd name="connsiteX0" fmla="*/ 0 w 4322618"/>
              <a:gd name="connsiteY0" fmla="*/ 0 h 1537855"/>
              <a:gd name="connsiteX1" fmla="*/ 561109 w 4322618"/>
              <a:gd name="connsiteY1" fmla="*/ 0 h 1537855"/>
              <a:gd name="connsiteX2" fmla="*/ 561109 w 4322618"/>
              <a:gd name="connsiteY2" fmla="*/ 1537855 h 1537855"/>
              <a:gd name="connsiteX3" fmla="*/ 3553690 w 4322618"/>
              <a:gd name="connsiteY3" fmla="*/ 1537855 h 1537855"/>
              <a:gd name="connsiteX4" fmla="*/ 3553690 w 4322618"/>
              <a:gd name="connsiteY4" fmla="*/ 10391 h 1537855"/>
              <a:gd name="connsiteX5" fmla="*/ 4322618 w 4322618"/>
              <a:gd name="connsiteY5" fmla="*/ 10391 h 1537855"/>
              <a:gd name="connsiteX0" fmla="*/ 0 w 4322618"/>
              <a:gd name="connsiteY0" fmla="*/ 0 h 1537855"/>
              <a:gd name="connsiteX1" fmla="*/ 561109 w 4322618"/>
              <a:gd name="connsiteY1" fmla="*/ 0 h 1537855"/>
              <a:gd name="connsiteX2" fmla="*/ 561109 w 4322618"/>
              <a:gd name="connsiteY2" fmla="*/ 1537855 h 1537855"/>
              <a:gd name="connsiteX3" fmla="*/ 2317172 w 4322618"/>
              <a:gd name="connsiteY3" fmla="*/ 1537855 h 1537855"/>
              <a:gd name="connsiteX4" fmla="*/ 3553690 w 4322618"/>
              <a:gd name="connsiteY4" fmla="*/ 1537855 h 1537855"/>
              <a:gd name="connsiteX5" fmla="*/ 3553690 w 4322618"/>
              <a:gd name="connsiteY5" fmla="*/ 10391 h 1537855"/>
              <a:gd name="connsiteX6" fmla="*/ 4322618 w 4322618"/>
              <a:gd name="connsiteY6" fmla="*/ 10391 h 1537855"/>
              <a:gd name="connsiteX0" fmla="*/ 0 w 4322618"/>
              <a:gd name="connsiteY0" fmla="*/ 0 h 1537855"/>
              <a:gd name="connsiteX1" fmla="*/ 561109 w 4322618"/>
              <a:gd name="connsiteY1" fmla="*/ 0 h 1537855"/>
              <a:gd name="connsiteX2" fmla="*/ 561109 w 4322618"/>
              <a:gd name="connsiteY2" fmla="*/ 1537855 h 1537855"/>
              <a:gd name="connsiteX3" fmla="*/ 2317172 w 4322618"/>
              <a:gd name="connsiteY3" fmla="*/ 1537855 h 1537855"/>
              <a:gd name="connsiteX4" fmla="*/ 3553690 w 4322618"/>
              <a:gd name="connsiteY4" fmla="*/ 10391 h 1537855"/>
              <a:gd name="connsiteX5" fmla="*/ 4322618 w 4322618"/>
              <a:gd name="connsiteY5" fmla="*/ 10391 h 1537855"/>
              <a:gd name="connsiteX0" fmla="*/ 0 w 4322618"/>
              <a:gd name="connsiteY0" fmla="*/ 0 h 1537855"/>
              <a:gd name="connsiteX1" fmla="*/ 561109 w 4322618"/>
              <a:gd name="connsiteY1" fmla="*/ 0 h 1537855"/>
              <a:gd name="connsiteX2" fmla="*/ 561109 w 4322618"/>
              <a:gd name="connsiteY2" fmla="*/ 1537855 h 1537855"/>
              <a:gd name="connsiteX3" fmla="*/ 2317172 w 4322618"/>
              <a:gd name="connsiteY3" fmla="*/ 1537855 h 1537855"/>
              <a:gd name="connsiteX4" fmla="*/ 4322618 w 4322618"/>
              <a:gd name="connsiteY4" fmla="*/ 10391 h 1537855"/>
              <a:gd name="connsiteX0" fmla="*/ 0 w 2317172"/>
              <a:gd name="connsiteY0" fmla="*/ 0 h 1537855"/>
              <a:gd name="connsiteX1" fmla="*/ 561109 w 2317172"/>
              <a:gd name="connsiteY1" fmla="*/ 0 h 1537855"/>
              <a:gd name="connsiteX2" fmla="*/ 561109 w 2317172"/>
              <a:gd name="connsiteY2" fmla="*/ 1537855 h 1537855"/>
              <a:gd name="connsiteX3" fmla="*/ 2317172 w 2317172"/>
              <a:gd name="connsiteY3" fmla="*/ 1537855 h 1537855"/>
              <a:gd name="connsiteX0" fmla="*/ 0 w 2476422"/>
              <a:gd name="connsiteY0" fmla="*/ 0 h 1537855"/>
              <a:gd name="connsiteX1" fmla="*/ 720359 w 2476422"/>
              <a:gd name="connsiteY1" fmla="*/ 0 h 1537855"/>
              <a:gd name="connsiteX2" fmla="*/ 720359 w 2476422"/>
              <a:gd name="connsiteY2" fmla="*/ 1537855 h 1537855"/>
              <a:gd name="connsiteX3" fmla="*/ 2476422 w 2476422"/>
              <a:gd name="connsiteY3" fmla="*/ 1537855 h 1537855"/>
              <a:gd name="connsiteX0" fmla="*/ 0 w 2832022"/>
              <a:gd name="connsiteY0" fmla="*/ 0 h 1537855"/>
              <a:gd name="connsiteX1" fmla="*/ 1075959 w 2832022"/>
              <a:gd name="connsiteY1" fmla="*/ 0 h 1537855"/>
              <a:gd name="connsiteX2" fmla="*/ 1075959 w 2832022"/>
              <a:gd name="connsiteY2" fmla="*/ 1537855 h 1537855"/>
              <a:gd name="connsiteX3" fmla="*/ 2832022 w 2832022"/>
              <a:gd name="connsiteY3" fmla="*/ 1537855 h 153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2022" h="1537855">
                <a:moveTo>
                  <a:pt x="0" y="0"/>
                </a:moveTo>
                <a:lnTo>
                  <a:pt x="1075959" y="0"/>
                </a:lnTo>
                <a:lnTo>
                  <a:pt x="1075959" y="1537855"/>
                </a:lnTo>
                <a:lnTo>
                  <a:pt x="2832022" y="1537855"/>
                </a:lnTo>
              </a:path>
            </a:pathLst>
          </a:custGeom>
          <a:noFill/>
          <a:ln w="25400" cap="rnd">
            <a:solidFill>
              <a:schemeClr val="accent3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AD538B2-5ECF-CD48-0B1F-FD88878ACBB3}"/>
              </a:ext>
            </a:extLst>
          </p:cNvPr>
          <p:cNvSpPr/>
          <p:nvPr userDrawn="1"/>
        </p:nvSpPr>
        <p:spPr>
          <a:xfrm>
            <a:off x="7750175" y="2436813"/>
            <a:ext cx="1993900" cy="2352675"/>
          </a:xfrm>
          <a:custGeom>
            <a:avLst/>
            <a:gdLst>
              <a:gd name="connsiteX0" fmla="*/ 0 w 4322618"/>
              <a:gd name="connsiteY0" fmla="*/ 0 h 1537855"/>
              <a:gd name="connsiteX1" fmla="*/ 561109 w 4322618"/>
              <a:gd name="connsiteY1" fmla="*/ 0 h 1537855"/>
              <a:gd name="connsiteX2" fmla="*/ 561109 w 4322618"/>
              <a:gd name="connsiteY2" fmla="*/ 1537855 h 1537855"/>
              <a:gd name="connsiteX3" fmla="*/ 3553690 w 4322618"/>
              <a:gd name="connsiteY3" fmla="*/ 1537855 h 1537855"/>
              <a:gd name="connsiteX4" fmla="*/ 3553690 w 4322618"/>
              <a:gd name="connsiteY4" fmla="*/ 10391 h 1537855"/>
              <a:gd name="connsiteX5" fmla="*/ 4322618 w 4322618"/>
              <a:gd name="connsiteY5" fmla="*/ 10391 h 1537855"/>
              <a:gd name="connsiteX0" fmla="*/ 0 w 3761509"/>
              <a:gd name="connsiteY0" fmla="*/ 0 h 1537855"/>
              <a:gd name="connsiteX1" fmla="*/ 0 w 3761509"/>
              <a:gd name="connsiteY1" fmla="*/ 1537855 h 1537855"/>
              <a:gd name="connsiteX2" fmla="*/ 2992581 w 3761509"/>
              <a:gd name="connsiteY2" fmla="*/ 1537855 h 1537855"/>
              <a:gd name="connsiteX3" fmla="*/ 2992581 w 3761509"/>
              <a:gd name="connsiteY3" fmla="*/ 10391 h 1537855"/>
              <a:gd name="connsiteX4" fmla="*/ 3761509 w 3761509"/>
              <a:gd name="connsiteY4" fmla="*/ 10391 h 1537855"/>
              <a:gd name="connsiteX0" fmla="*/ 0 w 3761509"/>
              <a:gd name="connsiteY0" fmla="*/ 1527464 h 1527464"/>
              <a:gd name="connsiteX1" fmla="*/ 2992581 w 3761509"/>
              <a:gd name="connsiteY1" fmla="*/ 1527464 h 1527464"/>
              <a:gd name="connsiteX2" fmla="*/ 2992581 w 3761509"/>
              <a:gd name="connsiteY2" fmla="*/ 0 h 1527464"/>
              <a:gd name="connsiteX3" fmla="*/ 3761509 w 3761509"/>
              <a:gd name="connsiteY3" fmla="*/ 0 h 1527464"/>
              <a:gd name="connsiteX0" fmla="*/ 0 w 1963881"/>
              <a:gd name="connsiteY0" fmla="*/ 1527464 h 1527464"/>
              <a:gd name="connsiteX1" fmla="*/ 1194953 w 1963881"/>
              <a:gd name="connsiteY1" fmla="*/ 1527464 h 1527464"/>
              <a:gd name="connsiteX2" fmla="*/ 1194953 w 1963881"/>
              <a:gd name="connsiteY2" fmla="*/ 0 h 1527464"/>
              <a:gd name="connsiteX3" fmla="*/ 1963881 w 1963881"/>
              <a:gd name="connsiteY3" fmla="*/ 0 h 1527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3881" h="1527464">
                <a:moveTo>
                  <a:pt x="0" y="1527464"/>
                </a:moveTo>
                <a:lnTo>
                  <a:pt x="1194953" y="1527464"/>
                </a:lnTo>
                <a:lnTo>
                  <a:pt x="1194953" y="0"/>
                </a:lnTo>
                <a:lnTo>
                  <a:pt x="1963881" y="0"/>
                </a:lnTo>
              </a:path>
            </a:pathLst>
          </a:custGeom>
          <a:noFill/>
          <a:ln w="34925" cap="rnd">
            <a:solidFill>
              <a:schemeClr val="accent5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" name="Picture 3" descr="A white cell phone with a black background&#10;&#10;Description automatically generated">
            <a:extLst>
              <a:ext uri="{FF2B5EF4-FFF2-40B4-BE49-F238E27FC236}">
                <a16:creationId xmlns:a16="http://schemas.microsoft.com/office/drawing/2014/main" id="{3E725B35-FAE6-A231-3F72-CD8FB4463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1" r="36681" b="12724"/>
          <a:stretch>
            <a:fillRect/>
          </a:stretch>
        </p:blipFill>
        <p:spPr bwMode="auto">
          <a:xfrm>
            <a:off x="6221413" y="450850"/>
            <a:ext cx="2673350" cy="573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DC06D2E-88D1-E22B-5501-49C6C62329E1}"/>
              </a:ext>
            </a:extLst>
          </p:cNvPr>
          <p:cNvSpPr/>
          <p:nvPr userDrawn="1"/>
        </p:nvSpPr>
        <p:spPr>
          <a:xfrm>
            <a:off x="-387350" y="3450929"/>
            <a:ext cx="3014663" cy="2719387"/>
          </a:xfrm>
          <a:prstGeom prst="roundRect">
            <a:avLst>
              <a:gd name="adj" fmla="val 5765"/>
            </a:avLst>
          </a:prstGeom>
          <a:solidFill>
            <a:schemeClr val="bg1"/>
          </a:solidFill>
          <a:ln>
            <a:noFill/>
          </a:ln>
          <a:effectLst>
            <a:outerShdw blurRad="309118" sx="102741" sy="102741" algn="ctr" rotWithShape="0">
              <a:prstClr val="black">
                <a:alpha val="8262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B78008-C603-B1D8-37CD-B8FE930685A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7988" y="455613"/>
            <a:ext cx="9207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000" b="1" i="0" dirty="0">
                <a:solidFill>
                  <a:schemeClr val="bg1"/>
                </a:solidFill>
                <a:latin typeface="Montserrat SemiBold" pitchFamily="2" charset="77"/>
              </a:rPr>
              <a:t>Response: </a:t>
            </a:r>
            <a:r>
              <a:rPr lang="en-US" altLang="en-US" sz="3000" dirty="0">
                <a:solidFill>
                  <a:schemeClr val="bg1"/>
                </a:solidFill>
              </a:rPr>
              <a:t>Our mobile app for cyber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2542AF71-8F61-18F9-86EE-EF2ED295ADE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51077" y="1420813"/>
            <a:ext cx="3956050" cy="44132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>
              <a:lnSpc>
                <a:spcPct val="120000"/>
              </a:lnSpc>
              <a:spcAft>
                <a:spcPts val="1000"/>
              </a:spcAft>
              <a:defRPr/>
            </a:pPr>
            <a:r>
              <a:rPr lang="en-US" sz="1200" dirty="0">
                <a:solidFill>
                  <a:schemeClr val="accent1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The quickest and most secure line of communication with our cyber security team.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C72013-DF05-19C1-51F4-8B5B930AA00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89388" y="3775075"/>
            <a:ext cx="1387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100" dirty="0">
                <a:solidFill>
                  <a:schemeClr val="bg1"/>
                </a:solidFill>
              </a:rPr>
              <a:t>Real-time, actionable threat alerts &amp; cyber security support</a:t>
            </a:r>
            <a:endParaRPr lang="en-US" altLang="en-US" sz="11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C4586F-9842-F808-FD3E-1634E80863B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69438" y="2662238"/>
            <a:ext cx="14668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GB" altLang="en-US" sz="1100">
                <a:solidFill>
                  <a:schemeClr val="bg1"/>
                </a:solidFill>
              </a:rPr>
              <a:t>Direct and secure way to notify us of a cyber incident or request help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6A73D02-A05B-1AC7-CE43-1ACC2207E7F0}"/>
              </a:ext>
            </a:extLst>
          </p:cNvPr>
          <p:cNvSpPr/>
          <p:nvPr userDrawn="1"/>
        </p:nvSpPr>
        <p:spPr>
          <a:xfrm>
            <a:off x="7216416" y="4588015"/>
            <a:ext cx="615141" cy="61514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39965">
              <a:prstClr val="black">
                <a:alpha val="16021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84C5584-880D-61E4-7122-455F04DB824F}"/>
              </a:ext>
            </a:extLst>
          </p:cNvPr>
          <p:cNvSpPr/>
          <p:nvPr userDrawn="1"/>
        </p:nvSpPr>
        <p:spPr>
          <a:xfrm>
            <a:off x="4984750" y="3417888"/>
            <a:ext cx="2825750" cy="1374775"/>
          </a:xfrm>
          <a:custGeom>
            <a:avLst/>
            <a:gdLst>
              <a:gd name="connsiteX0" fmla="*/ 0 w 4322618"/>
              <a:gd name="connsiteY0" fmla="*/ 0 h 1537855"/>
              <a:gd name="connsiteX1" fmla="*/ 561109 w 4322618"/>
              <a:gd name="connsiteY1" fmla="*/ 0 h 1537855"/>
              <a:gd name="connsiteX2" fmla="*/ 561109 w 4322618"/>
              <a:gd name="connsiteY2" fmla="*/ 1537855 h 1537855"/>
              <a:gd name="connsiteX3" fmla="*/ 3553690 w 4322618"/>
              <a:gd name="connsiteY3" fmla="*/ 1537855 h 1537855"/>
              <a:gd name="connsiteX4" fmla="*/ 3553690 w 4322618"/>
              <a:gd name="connsiteY4" fmla="*/ 10391 h 1537855"/>
              <a:gd name="connsiteX5" fmla="*/ 4322618 w 4322618"/>
              <a:gd name="connsiteY5" fmla="*/ 10391 h 1537855"/>
              <a:gd name="connsiteX0" fmla="*/ 0 w 4322618"/>
              <a:gd name="connsiteY0" fmla="*/ 0 h 1537855"/>
              <a:gd name="connsiteX1" fmla="*/ 561109 w 4322618"/>
              <a:gd name="connsiteY1" fmla="*/ 0 h 1537855"/>
              <a:gd name="connsiteX2" fmla="*/ 561109 w 4322618"/>
              <a:gd name="connsiteY2" fmla="*/ 1537855 h 1537855"/>
              <a:gd name="connsiteX3" fmla="*/ 2317172 w 4322618"/>
              <a:gd name="connsiteY3" fmla="*/ 1537855 h 1537855"/>
              <a:gd name="connsiteX4" fmla="*/ 3553690 w 4322618"/>
              <a:gd name="connsiteY4" fmla="*/ 1537855 h 1537855"/>
              <a:gd name="connsiteX5" fmla="*/ 3553690 w 4322618"/>
              <a:gd name="connsiteY5" fmla="*/ 10391 h 1537855"/>
              <a:gd name="connsiteX6" fmla="*/ 4322618 w 4322618"/>
              <a:gd name="connsiteY6" fmla="*/ 10391 h 1537855"/>
              <a:gd name="connsiteX0" fmla="*/ 0 w 4322618"/>
              <a:gd name="connsiteY0" fmla="*/ 0 h 1537855"/>
              <a:gd name="connsiteX1" fmla="*/ 561109 w 4322618"/>
              <a:gd name="connsiteY1" fmla="*/ 0 h 1537855"/>
              <a:gd name="connsiteX2" fmla="*/ 561109 w 4322618"/>
              <a:gd name="connsiteY2" fmla="*/ 1537855 h 1537855"/>
              <a:gd name="connsiteX3" fmla="*/ 2317172 w 4322618"/>
              <a:gd name="connsiteY3" fmla="*/ 1537855 h 1537855"/>
              <a:gd name="connsiteX4" fmla="*/ 3553690 w 4322618"/>
              <a:gd name="connsiteY4" fmla="*/ 10391 h 1537855"/>
              <a:gd name="connsiteX5" fmla="*/ 4322618 w 4322618"/>
              <a:gd name="connsiteY5" fmla="*/ 10391 h 1537855"/>
              <a:gd name="connsiteX0" fmla="*/ 0 w 4322618"/>
              <a:gd name="connsiteY0" fmla="*/ 0 h 1537855"/>
              <a:gd name="connsiteX1" fmla="*/ 561109 w 4322618"/>
              <a:gd name="connsiteY1" fmla="*/ 0 h 1537855"/>
              <a:gd name="connsiteX2" fmla="*/ 561109 w 4322618"/>
              <a:gd name="connsiteY2" fmla="*/ 1537855 h 1537855"/>
              <a:gd name="connsiteX3" fmla="*/ 2317172 w 4322618"/>
              <a:gd name="connsiteY3" fmla="*/ 1537855 h 1537855"/>
              <a:gd name="connsiteX4" fmla="*/ 4322618 w 4322618"/>
              <a:gd name="connsiteY4" fmla="*/ 10391 h 1537855"/>
              <a:gd name="connsiteX0" fmla="*/ 0 w 2317172"/>
              <a:gd name="connsiteY0" fmla="*/ 0 h 1537855"/>
              <a:gd name="connsiteX1" fmla="*/ 561109 w 2317172"/>
              <a:gd name="connsiteY1" fmla="*/ 0 h 1537855"/>
              <a:gd name="connsiteX2" fmla="*/ 561109 w 2317172"/>
              <a:gd name="connsiteY2" fmla="*/ 1537855 h 1537855"/>
              <a:gd name="connsiteX3" fmla="*/ 2317172 w 2317172"/>
              <a:gd name="connsiteY3" fmla="*/ 1537855 h 1537855"/>
              <a:gd name="connsiteX0" fmla="*/ 0 w 2419557"/>
              <a:gd name="connsiteY0" fmla="*/ 0 h 1537855"/>
              <a:gd name="connsiteX1" fmla="*/ 561109 w 2419557"/>
              <a:gd name="connsiteY1" fmla="*/ 0 h 1537855"/>
              <a:gd name="connsiteX2" fmla="*/ 561109 w 2419557"/>
              <a:gd name="connsiteY2" fmla="*/ 1537855 h 1537855"/>
              <a:gd name="connsiteX3" fmla="*/ 2419557 w 2419557"/>
              <a:gd name="connsiteY3" fmla="*/ 1534325 h 1537855"/>
              <a:gd name="connsiteX0" fmla="*/ 0 w 2825957"/>
              <a:gd name="connsiteY0" fmla="*/ 14220 h 1537855"/>
              <a:gd name="connsiteX1" fmla="*/ 967509 w 2825957"/>
              <a:gd name="connsiteY1" fmla="*/ 0 h 1537855"/>
              <a:gd name="connsiteX2" fmla="*/ 967509 w 2825957"/>
              <a:gd name="connsiteY2" fmla="*/ 1537855 h 1537855"/>
              <a:gd name="connsiteX3" fmla="*/ 2825957 w 2825957"/>
              <a:gd name="connsiteY3" fmla="*/ 1534325 h 153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5957" h="1537855">
                <a:moveTo>
                  <a:pt x="0" y="14220"/>
                </a:moveTo>
                <a:lnTo>
                  <a:pt x="967509" y="0"/>
                </a:lnTo>
                <a:lnTo>
                  <a:pt x="967509" y="1537855"/>
                </a:lnTo>
                <a:lnTo>
                  <a:pt x="2825957" y="1534325"/>
                </a:lnTo>
              </a:path>
            </a:pathLst>
          </a:custGeom>
          <a:noFill/>
          <a:ln w="38100" cap="rnd">
            <a:solidFill>
              <a:schemeClr val="accent5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005DE42-E28F-6733-7CA8-C375B17D16B2}"/>
              </a:ext>
            </a:extLst>
          </p:cNvPr>
          <p:cNvSpPr/>
          <p:nvPr userDrawn="1"/>
        </p:nvSpPr>
        <p:spPr>
          <a:xfrm>
            <a:off x="7254875" y="2316163"/>
            <a:ext cx="2633663" cy="2632075"/>
          </a:xfrm>
          <a:custGeom>
            <a:avLst/>
            <a:gdLst>
              <a:gd name="connsiteX0" fmla="*/ 0 w 4322618"/>
              <a:gd name="connsiteY0" fmla="*/ 0 h 1537855"/>
              <a:gd name="connsiteX1" fmla="*/ 561109 w 4322618"/>
              <a:gd name="connsiteY1" fmla="*/ 0 h 1537855"/>
              <a:gd name="connsiteX2" fmla="*/ 561109 w 4322618"/>
              <a:gd name="connsiteY2" fmla="*/ 1537855 h 1537855"/>
              <a:gd name="connsiteX3" fmla="*/ 3553690 w 4322618"/>
              <a:gd name="connsiteY3" fmla="*/ 1537855 h 1537855"/>
              <a:gd name="connsiteX4" fmla="*/ 3553690 w 4322618"/>
              <a:gd name="connsiteY4" fmla="*/ 10391 h 1537855"/>
              <a:gd name="connsiteX5" fmla="*/ 4322618 w 4322618"/>
              <a:gd name="connsiteY5" fmla="*/ 10391 h 1537855"/>
              <a:gd name="connsiteX0" fmla="*/ 0 w 3761509"/>
              <a:gd name="connsiteY0" fmla="*/ 0 h 1537855"/>
              <a:gd name="connsiteX1" fmla="*/ 0 w 3761509"/>
              <a:gd name="connsiteY1" fmla="*/ 1537855 h 1537855"/>
              <a:gd name="connsiteX2" fmla="*/ 2992581 w 3761509"/>
              <a:gd name="connsiteY2" fmla="*/ 1537855 h 1537855"/>
              <a:gd name="connsiteX3" fmla="*/ 2992581 w 3761509"/>
              <a:gd name="connsiteY3" fmla="*/ 10391 h 1537855"/>
              <a:gd name="connsiteX4" fmla="*/ 3761509 w 3761509"/>
              <a:gd name="connsiteY4" fmla="*/ 10391 h 1537855"/>
              <a:gd name="connsiteX0" fmla="*/ 0 w 3761509"/>
              <a:gd name="connsiteY0" fmla="*/ 1527464 h 1527464"/>
              <a:gd name="connsiteX1" fmla="*/ 2992581 w 3761509"/>
              <a:gd name="connsiteY1" fmla="*/ 1527464 h 1527464"/>
              <a:gd name="connsiteX2" fmla="*/ 2992581 w 3761509"/>
              <a:gd name="connsiteY2" fmla="*/ 0 h 1527464"/>
              <a:gd name="connsiteX3" fmla="*/ 3761509 w 3761509"/>
              <a:gd name="connsiteY3" fmla="*/ 0 h 1527464"/>
              <a:gd name="connsiteX0" fmla="*/ 0 w 1963881"/>
              <a:gd name="connsiteY0" fmla="*/ 1527464 h 1527464"/>
              <a:gd name="connsiteX1" fmla="*/ 1194953 w 1963881"/>
              <a:gd name="connsiteY1" fmla="*/ 1527464 h 1527464"/>
              <a:gd name="connsiteX2" fmla="*/ 1194953 w 1963881"/>
              <a:gd name="connsiteY2" fmla="*/ 0 h 1527464"/>
              <a:gd name="connsiteX3" fmla="*/ 1963881 w 1963881"/>
              <a:gd name="connsiteY3" fmla="*/ 0 h 1527464"/>
              <a:gd name="connsiteX0" fmla="*/ 186453 w 2150334"/>
              <a:gd name="connsiteY0" fmla="*/ 1527464 h 1532082"/>
              <a:gd name="connsiteX1" fmla="*/ 1381406 w 2150334"/>
              <a:gd name="connsiteY1" fmla="*/ 1527464 h 1532082"/>
              <a:gd name="connsiteX2" fmla="*/ 1381406 w 2150334"/>
              <a:gd name="connsiteY2" fmla="*/ 0 h 1532082"/>
              <a:gd name="connsiteX3" fmla="*/ 2150334 w 2150334"/>
              <a:gd name="connsiteY3" fmla="*/ 0 h 1532082"/>
              <a:gd name="connsiteX0" fmla="*/ 137027 w 2837297"/>
              <a:gd name="connsiteY0" fmla="*/ 1533881 h 1537271"/>
              <a:gd name="connsiteX1" fmla="*/ 2068369 w 2837297"/>
              <a:gd name="connsiteY1" fmla="*/ 1527464 h 1537271"/>
              <a:gd name="connsiteX2" fmla="*/ 2068369 w 2837297"/>
              <a:gd name="connsiteY2" fmla="*/ 0 h 1537271"/>
              <a:gd name="connsiteX3" fmla="*/ 2837297 w 2837297"/>
              <a:gd name="connsiteY3" fmla="*/ 0 h 1537271"/>
              <a:gd name="connsiteX0" fmla="*/ 0 w 2608617"/>
              <a:gd name="connsiteY0" fmla="*/ 1537089 h 1537089"/>
              <a:gd name="connsiteX1" fmla="*/ 1839689 w 2608617"/>
              <a:gd name="connsiteY1" fmla="*/ 1527464 h 1537089"/>
              <a:gd name="connsiteX2" fmla="*/ 1839689 w 2608617"/>
              <a:gd name="connsiteY2" fmla="*/ 0 h 1537089"/>
              <a:gd name="connsiteX3" fmla="*/ 2608617 w 2608617"/>
              <a:gd name="connsiteY3" fmla="*/ 0 h 1537089"/>
              <a:gd name="connsiteX0" fmla="*/ 0 w 2649703"/>
              <a:gd name="connsiteY0" fmla="*/ 1540297 h 1540297"/>
              <a:gd name="connsiteX1" fmla="*/ 1880775 w 2649703"/>
              <a:gd name="connsiteY1" fmla="*/ 1527464 h 1540297"/>
              <a:gd name="connsiteX2" fmla="*/ 1880775 w 2649703"/>
              <a:gd name="connsiteY2" fmla="*/ 0 h 1540297"/>
              <a:gd name="connsiteX3" fmla="*/ 2649703 w 2649703"/>
              <a:gd name="connsiteY3" fmla="*/ 0 h 1540297"/>
              <a:gd name="connsiteX0" fmla="*/ 0 w 2678147"/>
              <a:gd name="connsiteY0" fmla="*/ 1543505 h 1543505"/>
              <a:gd name="connsiteX1" fmla="*/ 1909219 w 2678147"/>
              <a:gd name="connsiteY1" fmla="*/ 1527464 h 1543505"/>
              <a:gd name="connsiteX2" fmla="*/ 1909219 w 2678147"/>
              <a:gd name="connsiteY2" fmla="*/ 0 h 1543505"/>
              <a:gd name="connsiteX3" fmla="*/ 2678147 w 2678147"/>
              <a:gd name="connsiteY3" fmla="*/ 0 h 1543505"/>
              <a:gd name="connsiteX0" fmla="*/ 0 w 2678147"/>
              <a:gd name="connsiteY0" fmla="*/ 1543505 h 1543505"/>
              <a:gd name="connsiteX1" fmla="*/ 6859 w 2678147"/>
              <a:gd name="connsiteY1" fmla="*/ 1535192 h 1543505"/>
              <a:gd name="connsiteX2" fmla="*/ 1909219 w 2678147"/>
              <a:gd name="connsiteY2" fmla="*/ 1527464 h 1543505"/>
              <a:gd name="connsiteX3" fmla="*/ 1909219 w 2678147"/>
              <a:gd name="connsiteY3" fmla="*/ 0 h 1543505"/>
              <a:gd name="connsiteX4" fmla="*/ 2678147 w 2678147"/>
              <a:gd name="connsiteY4" fmla="*/ 0 h 1543505"/>
              <a:gd name="connsiteX0" fmla="*/ 0 w 2678147"/>
              <a:gd name="connsiteY0" fmla="*/ 1543505 h 1612269"/>
              <a:gd name="connsiteX1" fmla="*/ 101672 w 2678147"/>
              <a:gd name="connsiteY1" fmla="*/ 1612194 h 1612269"/>
              <a:gd name="connsiteX2" fmla="*/ 1909219 w 2678147"/>
              <a:gd name="connsiteY2" fmla="*/ 1527464 h 1612269"/>
              <a:gd name="connsiteX3" fmla="*/ 1909219 w 2678147"/>
              <a:gd name="connsiteY3" fmla="*/ 0 h 1612269"/>
              <a:gd name="connsiteX4" fmla="*/ 2678147 w 2678147"/>
              <a:gd name="connsiteY4" fmla="*/ 0 h 1612269"/>
              <a:gd name="connsiteX0" fmla="*/ 0 w 2576475"/>
              <a:gd name="connsiteY0" fmla="*/ 1612194 h 1612194"/>
              <a:gd name="connsiteX1" fmla="*/ 1807547 w 2576475"/>
              <a:gd name="connsiteY1" fmla="*/ 1527464 h 1612194"/>
              <a:gd name="connsiteX2" fmla="*/ 1807547 w 2576475"/>
              <a:gd name="connsiteY2" fmla="*/ 0 h 1612194"/>
              <a:gd name="connsiteX3" fmla="*/ 2576475 w 2576475"/>
              <a:gd name="connsiteY3" fmla="*/ 0 h 1612194"/>
              <a:gd name="connsiteX0" fmla="*/ 0 w 2696573"/>
              <a:gd name="connsiteY0" fmla="*/ 1531984 h 1531984"/>
              <a:gd name="connsiteX1" fmla="*/ 1927645 w 2696573"/>
              <a:gd name="connsiteY1" fmla="*/ 1527464 h 1531984"/>
              <a:gd name="connsiteX2" fmla="*/ 1927645 w 2696573"/>
              <a:gd name="connsiteY2" fmla="*/ 0 h 1531984"/>
              <a:gd name="connsiteX3" fmla="*/ 2696573 w 2696573"/>
              <a:gd name="connsiteY3" fmla="*/ 0 h 1531984"/>
              <a:gd name="connsiteX0" fmla="*/ 0 w 2677808"/>
              <a:gd name="connsiteY0" fmla="*/ 1535159 h 1535159"/>
              <a:gd name="connsiteX1" fmla="*/ 1908880 w 2677808"/>
              <a:gd name="connsiteY1" fmla="*/ 1527464 h 1535159"/>
              <a:gd name="connsiteX2" fmla="*/ 1908880 w 2677808"/>
              <a:gd name="connsiteY2" fmla="*/ 0 h 1535159"/>
              <a:gd name="connsiteX3" fmla="*/ 2677808 w 2677808"/>
              <a:gd name="connsiteY3" fmla="*/ 0 h 1535159"/>
              <a:gd name="connsiteX0" fmla="*/ 0 w 2594342"/>
              <a:gd name="connsiteY0" fmla="*/ 1538690 h 1538690"/>
              <a:gd name="connsiteX1" fmla="*/ 1825414 w 2594342"/>
              <a:gd name="connsiteY1" fmla="*/ 1527464 h 1538690"/>
              <a:gd name="connsiteX2" fmla="*/ 1825414 w 2594342"/>
              <a:gd name="connsiteY2" fmla="*/ 0 h 1538690"/>
              <a:gd name="connsiteX3" fmla="*/ 2594342 w 2594342"/>
              <a:gd name="connsiteY3" fmla="*/ 0 h 1538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94342" h="1538690">
                <a:moveTo>
                  <a:pt x="0" y="1538690"/>
                </a:moveTo>
                <a:lnTo>
                  <a:pt x="1825414" y="1527464"/>
                </a:lnTo>
                <a:lnTo>
                  <a:pt x="1825414" y="0"/>
                </a:lnTo>
                <a:lnTo>
                  <a:pt x="2594342" y="0"/>
                </a:lnTo>
              </a:path>
            </a:pathLst>
          </a:custGeom>
          <a:noFill/>
          <a:ln w="25400" cap="rnd">
            <a:solidFill>
              <a:schemeClr val="accent3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80E05FAB-B67C-23F7-1D90-F33B96B5549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715500" y="2154238"/>
            <a:ext cx="984250" cy="442912"/>
            <a:chOff x="1604588" y="3767308"/>
            <a:chExt cx="2981267" cy="629828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521C93A-52A2-F939-653D-1D0BAD46B3D0}"/>
                </a:ext>
              </a:extLst>
            </p:cNvPr>
            <p:cNvSpPr/>
            <p:nvPr/>
          </p:nvSpPr>
          <p:spPr>
            <a:xfrm>
              <a:off x="1604588" y="3767308"/>
              <a:ext cx="2981267" cy="629828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  <a:effectLst>
              <a:outerShdw blurRad="309118" sx="101277" sy="101277" algn="ctr" rotWithShape="0">
                <a:prstClr val="black">
                  <a:alpha val="11106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E44C1C55-76A4-E2DD-0D76-4C10ACFA9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758" y="3875666"/>
              <a:ext cx="2764886" cy="395053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200" dirty="0">
                  <a:solidFill>
                    <a:schemeClr val="bg1"/>
                  </a:solidFill>
                  <a:latin typeface="Montserrat Medium" pitchFamily="2" charset="77"/>
                  <a:ea typeface="Verdana" panose="020B0604030504040204" pitchFamily="34" charset="0"/>
                  <a:cs typeface="Verdana" panose="020B0604030504040204" pitchFamily="34" charset="0"/>
                </a:rPr>
                <a:t>Insured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1891509-527D-CE0B-2076-D47D5BBD00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46125" y="2055813"/>
            <a:ext cx="3956050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en-GB" altLang="en-US" sz="1100" dirty="0">
                <a:solidFill>
                  <a:schemeClr val="bg1"/>
                </a:solidFill>
              </a:rPr>
              <a:t>Most cyber incidents will disable a business’ networks and email access. The Response app gives insureds instant access to our cyber security team when all other channels are compromised. </a:t>
            </a:r>
            <a:br>
              <a:rPr lang="en-GB" altLang="en-US" sz="1100" dirty="0">
                <a:solidFill>
                  <a:schemeClr val="bg1"/>
                </a:solidFill>
              </a:rPr>
            </a:br>
            <a:endParaRPr lang="en-US" altLang="en-US" sz="1100" dirty="0">
              <a:solidFill>
                <a:schemeClr val="bg1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CDB701C-0195-4AFA-028D-4ACCB345B5B7}"/>
              </a:ext>
            </a:extLst>
          </p:cNvPr>
          <p:cNvSpPr txBox="1">
            <a:spLocks/>
          </p:cNvSpPr>
          <p:nvPr userDrawn="1"/>
        </p:nvSpPr>
        <p:spPr>
          <a:xfrm>
            <a:off x="398463" y="4036716"/>
            <a:ext cx="2274887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0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srgbClr val="149BD6"/>
                </a:solidFill>
                <a:latin typeface="Montserrat Medium" pitchFamily="2" charset="77"/>
              </a:rPr>
              <a:t>Best Customer App</a:t>
            </a:r>
          </a:p>
          <a:p>
            <a:pPr marL="0" indent="0" defTabSz="912813" eaLnBrk="0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>
                <a:solidFill>
                  <a:srgbClr val="575756"/>
                </a:solidFill>
                <a:latin typeface="Montserrat Light" pitchFamily="2" charset="77"/>
              </a:rPr>
              <a:t>Insurance Times Tech </a:t>
            </a:r>
            <a:br>
              <a:rPr lang="en-GB" sz="1000" dirty="0">
                <a:solidFill>
                  <a:srgbClr val="575756"/>
                </a:solidFill>
                <a:latin typeface="Montserrat Light" pitchFamily="2" charset="77"/>
              </a:rPr>
            </a:br>
            <a:r>
              <a:rPr lang="en-GB" sz="1000" dirty="0">
                <a:solidFill>
                  <a:srgbClr val="575756"/>
                </a:solidFill>
                <a:latin typeface="Montserrat Light" pitchFamily="2" charset="77"/>
              </a:rPr>
              <a:t>&amp; Innovation Awards 2021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7A97673-D4FF-B2E8-D172-219EFC8D7550}"/>
              </a:ext>
            </a:extLst>
          </p:cNvPr>
          <p:cNvGrpSpPr/>
          <p:nvPr userDrawn="1"/>
        </p:nvGrpSpPr>
        <p:grpSpPr>
          <a:xfrm>
            <a:off x="486150" y="3766051"/>
            <a:ext cx="970983" cy="162909"/>
            <a:chOff x="6594730" y="753185"/>
            <a:chExt cx="970983" cy="162909"/>
          </a:xfrm>
          <a:solidFill>
            <a:schemeClr val="tx2"/>
          </a:solidFill>
        </p:grpSpPr>
        <p:sp>
          <p:nvSpPr>
            <p:cNvPr id="21" name="5-point Star 20">
              <a:extLst>
                <a:ext uri="{FF2B5EF4-FFF2-40B4-BE49-F238E27FC236}">
                  <a16:creationId xmlns:a16="http://schemas.microsoft.com/office/drawing/2014/main" id="{A9F50365-62A8-C04B-3B35-7373BBAC2AA5}"/>
                </a:ext>
              </a:extLst>
            </p:cNvPr>
            <p:cNvSpPr/>
            <p:nvPr/>
          </p:nvSpPr>
          <p:spPr>
            <a:xfrm>
              <a:off x="6594730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2" name="5-point Star 21">
              <a:extLst>
                <a:ext uri="{FF2B5EF4-FFF2-40B4-BE49-F238E27FC236}">
                  <a16:creationId xmlns:a16="http://schemas.microsoft.com/office/drawing/2014/main" id="{6366B340-4900-4A4D-D4C3-4A063377EF5C}"/>
                </a:ext>
              </a:extLst>
            </p:cNvPr>
            <p:cNvSpPr/>
            <p:nvPr/>
          </p:nvSpPr>
          <p:spPr>
            <a:xfrm>
              <a:off x="6796748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3" name="5-point Star 22">
              <a:extLst>
                <a:ext uri="{FF2B5EF4-FFF2-40B4-BE49-F238E27FC236}">
                  <a16:creationId xmlns:a16="http://schemas.microsoft.com/office/drawing/2014/main" id="{98B3EDF3-E133-5B8B-B82C-37E95F87404D}"/>
                </a:ext>
              </a:extLst>
            </p:cNvPr>
            <p:cNvSpPr/>
            <p:nvPr/>
          </p:nvSpPr>
          <p:spPr>
            <a:xfrm>
              <a:off x="6998766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4" name="5-point Star 23">
              <a:extLst>
                <a:ext uri="{FF2B5EF4-FFF2-40B4-BE49-F238E27FC236}">
                  <a16:creationId xmlns:a16="http://schemas.microsoft.com/office/drawing/2014/main" id="{A4F91902-08FA-C8AE-640E-3D2754DEF07C}"/>
                </a:ext>
              </a:extLst>
            </p:cNvPr>
            <p:cNvSpPr/>
            <p:nvPr/>
          </p:nvSpPr>
          <p:spPr>
            <a:xfrm>
              <a:off x="720078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5" name="5-point Star 24">
              <a:extLst>
                <a:ext uri="{FF2B5EF4-FFF2-40B4-BE49-F238E27FC236}">
                  <a16:creationId xmlns:a16="http://schemas.microsoft.com/office/drawing/2014/main" id="{4C856260-4E59-5090-3456-A9C4482D30A5}"/>
                </a:ext>
              </a:extLst>
            </p:cNvPr>
            <p:cNvSpPr/>
            <p:nvPr/>
          </p:nvSpPr>
          <p:spPr>
            <a:xfrm>
              <a:off x="740280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164C814A-26E3-C9B8-846D-8A3E35A01C12}"/>
              </a:ext>
            </a:extLst>
          </p:cNvPr>
          <p:cNvSpPr txBox="1">
            <a:spLocks/>
          </p:cNvSpPr>
          <p:nvPr userDrawn="1"/>
        </p:nvSpPr>
        <p:spPr>
          <a:xfrm>
            <a:off x="398463" y="5219404"/>
            <a:ext cx="2066925" cy="80168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Nexa-Light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2813" eaLnBrk="0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200" dirty="0">
                <a:solidFill>
                  <a:srgbClr val="149BD6"/>
                </a:solidFill>
                <a:latin typeface="Montserrat Medium" pitchFamily="2" charset="77"/>
              </a:rPr>
              <a:t>Customer Care Award</a:t>
            </a:r>
          </a:p>
          <a:p>
            <a:pPr marL="0" indent="0" defTabSz="912813" eaLnBrk="0" fontAlgn="auto" hangingPunct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1000" dirty="0">
                <a:solidFill>
                  <a:srgbClr val="575756"/>
                </a:solidFill>
                <a:latin typeface="Montserrat Light" pitchFamily="2" charset="77"/>
              </a:rPr>
              <a:t>Insurance Times Claims </a:t>
            </a:r>
            <a:br>
              <a:rPr lang="en-GB" sz="1000" dirty="0">
                <a:solidFill>
                  <a:srgbClr val="575756"/>
                </a:solidFill>
                <a:latin typeface="Montserrat Light" pitchFamily="2" charset="77"/>
              </a:rPr>
            </a:br>
            <a:r>
              <a:rPr lang="en-GB" sz="1000" dirty="0">
                <a:solidFill>
                  <a:srgbClr val="575756"/>
                </a:solidFill>
                <a:latin typeface="Montserrat Light" pitchFamily="2" charset="77"/>
              </a:rPr>
              <a:t>Excellence Awards 2022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7A6F45F-CDF0-DE0C-FD58-5DC15EFCD19A}"/>
              </a:ext>
            </a:extLst>
          </p:cNvPr>
          <p:cNvGrpSpPr/>
          <p:nvPr userDrawn="1"/>
        </p:nvGrpSpPr>
        <p:grpSpPr>
          <a:xfrm>
            <a:off x="486150" y="4947874"/>
            <a:ext cx="970983" cy="162909"/>
            <a:chOff x="6594730" y="753185"/>
            <a:chExt cx="970983" cy="162909"/>
          </a:xfrm>
          <a:solidFill>
            <a:schemeClr val="tx2"/>
          </a:solidFill>
        </p:grpSpPr>
        <p:sp>
          <p:nvSpPr>
            <p:cNvPr id="28" name="5-point Star 27">
              <a:extLst>
                <a:ext uri="{FF2B5EF4-FFF2-40B4-BE49-F238E27FC236}">
                  <a16:creationId xmlns:a16="http://schemas.microsoft.com/office/drawing/2014/main" id="{ADAD83D2-06B2-0B44-15C4-C19968662259}"/>
                </a:ext>
              </a:extLst>
            </p:cNvPr>
            <p:cNvSpPr/>
            <p:nvPr/>
          </p:nvSpPr>
          <p:spPr>
            <a:xfrm>
              <a:off x="6594730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5-point Star 28">
              <a:extLst>
                <a:ext uri="{FF2B5EF4-FFF2-40B4-BE49-F238E27FC236}">
                  <a16:creationId xmlns:a16="http://schemas.microsoft.com/office/drawing/2014/main" id="{41DED434-C655-6AEB-428D-D200B10CD48E}"/>
                </a:ext>
              </a:extLst>
            </p:cNvPr>
            <p:cNvSpPr/>
            <p:nvPr/>
          </p:nvSpPr>
          <p:spPr>
            <a:xfrm>
              <a:off x="6796748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0" name="5-point Star 29">
              <a:extLst>
                <a:ext uri="{FF2B5EF4-FFF2-40B4-BE49-F238E27FC236}">
                  <a16:creationId xmlns:a16="http://schemas.microsoft.com/office/drawing/2014/main" id="{D2FA597C-EF63-39A0-D758-528159C34072}"/>
                </a:ext>
              </a:extLst>
            </p:cNvPr>
            <p:cNvSpPr/>
            <p:nvPr/>
          </p:nvSpPr>
          <p:spPr>
            <a:xfrm>
              <a:off x="6998766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1" name="5-point Star 30">
              <a:extLst>
                <a:ext uri="{FF2B5EF4-FFF2-40B4-BE49-F238E27FC236}">
                  <a16:creationId xmlns:a16="http://schemas.microsoft.com/office/drawing/2014/main" id="{645D3637-A8BB-E091-6C92-744103E64F7F}"/>
                </a:ext>
              </a:extLst>
            </p:cNvPr>
            <p:cNvSpPr/>
            <p:nvPr/>
          </p:nvSpPr>
          <p:spPr>
            <a:xfrm>
              <a:off x="720078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32" name="5-point Star 31">
              <a:extLst>
                <a:ext uri="{FF2B5EF4-FFF2-40B4-BE49-F238E27FC236}">
                  <a16:creationId xmlns:a16="http://schemas.microsoft.com/office/drawing/2014/main" id="{519F3872-9D9C-81AD-136C-9F19A5E6D0FD}"/>
                </a:ext>
              </a:extLst>
            </p:cNvPr>
            <p:cNvSpPr/>
            <p:nvPr/>
          </p:nvSpPr>
          <p:spPr>
            <a:xfrm>
              <a:off x="7402804" y="753185"/>
              <a:ext cx="162909" cy="162909"/>
            </a:xfrm>
            <a:prstGeom prst="star5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grpSp>
        <p:nvGrpSpPr>
          <p:cNvPr id="33" name="Group 5">
            <a:extLst>
              <a:ext uri="{FF2B5EF4-FFF2-40B4-BE49-F238E27FC236}">
                <a16:creationId xmlns:a16="http://schemas.microsoft.com/office/drawing/2014/main" id="{D900DEF3-9486-BDC8-0C0D-5746610A1E1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585325" y="5269001"/>
            <a:ext cx="1901825" cy="906462"/>
            <a:chOff x="1022697" y="2936037"/>
            <a:chExt cx="2682893" cy="1077340"/>
          </a:xfrm>
        </p:grpSpPr>
        <p:sp>
          <p:nvSpPr>
            <p:cNvPr id="34" name="Rounded Rectangle 113">
              <a:extLst>
                <a:ext uri="{FF2B5EF4-FFF2-40B4-BE49-F238E27FC236}">
                  <a16:creationId xmlns:a16="http://schemas.microsoft.com/office/drawing/2014/main" id="{FB98DF5B-052F-145D-86B0-9E726AE12348}"/>
                </a:ext>
              </a:extLst>
            </p:cNvPr>
            <p:cNvSpPr/>
            <p:nvPr/>
          </p:nvSpPr>
          <p:spPr>
            <a:xfrm>
              <a:off x="1022697" y="2936037"/>
              <a:ext cx="2682893" cy="1077340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35" name="TextBox 7">
              <a:extLst>
                <a:ext uri="{FF2B5EF4-FFF2-40B4-BE49-F238E27FC236}">
                  <a16:creationId xmlns:a16="http://schemas.microsoft.com/office/drawing/2014/main" id="{7303B207-1120-DBE4-6D5D-F5C13F72C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8995" y="3053016"/>
              <a:ext cx="2490298" cy="8301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algn="ctr" eaLnBrk="1" hangingPunct="1">
                <a:spcAft>
                  <a:spcPts val="300"/>
                </a:spcAft>
                <a:defRPr/>
              </a:pPr>
              <a:r>
                <a:rPr lang="en-GB" altLang="en-US" sz="1000" dirty="0">
                  <a:solidFill>
                    <a:schemeClr val="bg1"/>
                  </a:solidFill>
                </a:rPr>
                <a:t>The secure way for insureds to unlock their policy documents</a:t>
              </a:r>
            </a:p>
            <a:p>
              <a:pPr algn="ctr" eaLnBrk="1" hangingPunct="1">
                <a:spcAft>
                  <a:spcPts val="300"/>
                </a:spcAft>
                <a:defRPr/>
              </a:pPr>
              <a:r>
                <a:rPr lang="en-GB" altLang="en-US" sz="700" dirty="0">
                  <a:solidFill>
                    <a:schemeClr val="bg1"/>
                  </a:solidFill>
                </a:rPr>
                <a:t>(excluding US insureds)</a:t>
              </a:r>
              <a:endParaRPr lang="en-GB" altLang="en-US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8">
            <a:extLst>
              <a:ext uri="{FF2B5EF4-FFF2-40B4-BE49-F238E27FC236}">
                <a16:creationId xmlns:a16="http://schemas.microsoft.com/office/drawing/2014/main" id="{98702FAC-7078-55E3-C019-7443B35E21A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1650" y="3268663"/>
            <a:ext cx="741363" cy="441325"/>
            <a:chOff x="1604588" y="3767308"/>
            <a:chExt cx="2981267" cy="629828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7EADDD1-F3DF-96A3-0BF6-C7DF09D2B4FD}"/>
                </a:ext>
              </a:extLst>
            </p:cNvPr>
            <p:cNvSpPr/>
            <p:nvPr/>
          </p:nvSpPr>
          <p:spPr>
            <a:xfrm>
              <a:off x="1604588" y="3767308"/>
              <a:ext cx="2981267" cy="629828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  <a:effectLst>
              <a:outerShdw blurRad="309118" sx="101277" sy="101277" algn="ctr" rotWithShape="0">
                <a:prstClr val="black">
                  <a:alpha val="11106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6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2"/>
                </a:solidFill>
              </a:endParaRPr>
            </a:p>
          </p:txBody>
        </p:sp>
        <p:sp>
          <p:nvSpPr>
            <p:cNvPr id="38" name="TextBox 10">
              <a:extLst>
                <a:ext uri="{FF2B5EF4-FFF2-40B4-BE49-F238E27FC236}">
                  <a16:creationId xmlns:a16="http://schemas.microsoft.com/office/drawing/2014/main" id="{5AFB4D83-6419-1D49-4EA3-106CF54808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0348" y="3876055"/>
              <a:ext cx="2770597" cy="39420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1200" dirty="0">
                  <a:solidFill>
                    <a:schemeClr val="tx2"/>
                  </a:solidFill>
                  <a:latin typeface="Montserrat Medium" pitchFamily="2" charset="77"/>
                  <a:ea typeface="Verdana" panose="020B0604030504040204" pitchFamily="34" charset="0"/>
                  <a:cs typeface="Verdana" panose="020B0604030504040204" pitchFamily="34" charset="0"/>
                </a:rPr>
                <a:t>CFC</a:t>
              </a:r>
            </a:p>
          </p:txBody>
        </p:sp>
      </p:grpSp>
      <p:sp>
        <p:nvSpPr>
          <p:cNvPr id="41" name="Freeform 40">
            <a:extLst>
              <a:ext uri="{FF2B5EF4-FFF2-40B4-BE49-F238E27FC236}">
                <a16:creationId xmlns:a16="http://schemas.microsoft.com/office/drawing/2014/main" id="{4737225A-5747-9A17-648C-D25B5A87D1EE}"/>
              </a:ext>
            </a:extLst>
          </p:cNvPr>
          <p:cNvSpPr/>
          <p:nvPr userDrawn="1"/>
        </p:nvSpPr>
        <p:spPr>
          <a:xfrm>
            <a:off x="3441700" y="919482"/>
            <a:ext cx="2168525" cy="52068"/>
          </a:xfrm>
          <a:custGeom>
            <a:avLst/>
            <a:gdLst>
              <a:gd name="connsiteX0" fmla="*/ 0 w 3703320"/>
              <a:gd name="connsiteY0" fmla="*/ 75382 h 75382"/>
              <a:gd name="connsiteX1" fmla="*/ 3703320 w 3703320"/>
              <a:gd name="connsiteY1" fmla="*/ 29662 h 75382"/>
              <a:gd name="connsiteX0" fmla="*/ 0 w 3703320"/>
              <a:gd name="connsiteY0" fmla="*/ 51148 h 51148"/>
              <a:gd name="connsiteX1" fmla="*/ 3703320 w 3703320"/>
              <a:gd name="connsiteY1" fmla="*/ 41092 h 51148"/>
              <a:gd name="connsiteX0" fmla="*/ 0 w 3697567"/>
              <a:gd name="connsiteY0" fmla="*/ 40874 h 50105"/>
              <a:gd name="connsiteX1" fmla="*/ 3697567 w 3697567"/>
              <a:gd name="connsiteY1" fmla="*/ 50106 h 50105"/>
              <a:gd name="connsiteX0" fmla="*/ 0 w 3697567"/>
              <a:gd name="connsiteY0" fmla="*/ 39311 h 48543"/>
              <a:gd name="connsiteX1" fmla="*/ 3697567 w 3697567"/>
              <a:gd name="connsiteY1" fmla="*/ 48543 h 48543"/>
              <a:gd name="connsiteX0" fmla="*/ 0 w 3676422"/>
              <a:gd name="connsiteY0" fmla="*/ 43469 h 44570"/>
              <a:gd name="connsiteX1" fmla="*/ 3676422 w 3676422"/>
              <a:gd name="connsiteY1" fmla="*/ 44570 h 44570"/>
              <a:gd name="connsiteX0" fmla="*/ 0 w 3676422"/>
              <a:gd name="connsiteY0" fmla="*/ 31894 h 32995"/>
              <a:gd name="connsiteX1" fmla="*/ 3676422 w 3676422"/>
              <a:gd name="connsiteY1" fmla="*/ 32995 h 32995"/>
              <a:gd name="connsiteX0" fmla="*/ 0 w 3676422"/>
              <a:gd name="connsiteY0" fmla="*/ 30842 h 31943"/>
              <a:gd name="connsiteX1" fmla="*/ 3676422 w 3676422"/>
              <a:gd name="connsiteY1" fmla="*/ 31943 h 31943"/>
              <a:gd name="connsiteX0" fmla="*/ 0 w 3676422"/>
              <a:gd name="connsiteY0" fmla="*/ 29571 h 30672"/>
              <a:gd name="connsiteX1" fmla="*/ 3676422 w 3676422"/>
              <a:gd name="connsiteY1" fmla="*/ 30672 h 30672"/>
              <a:gd name="connsiteX0" fmla="*/ 0 w 3655277"/>
              <a:gd name="connsiteY0" fmla="*/ 31864 h 31864"/>
              <a:gd name="connsiteX1" fmla="*/ 3655277 w 3655277"/>
              <a:gd name="connsiteY1" fmla="*/ 27273 h 31864"/>
              <a:gd name="connsiteX0" fmla="*/ 0 w 3697566"/>
              <a:gd name="connsiteY0" fmla="*/ 29571 h 30672"/>
              <a:gd name="connsiteX1" fmla="*/ 3697566 w 3697566"/>
              <a:gd name="connsiteY1" fmla="*/ 30672 h 30672"/>
              <a:gd name="connsiteX0" fmla="*/ 0 w 3612988"/>
              <a:gd name="connsiteY0" fmla="*/ 30520 h 30520"/>
              <a:gd name="connsiteX1" fmla="*/ 3612988 w 3612988"/>
              <a:gd name="connsiteY1" fmla="*/ 29182 h 30520"/>
              <a:gd name="connsiteX0" fmla="*/ 0 w 3612988"/>
              <a:gd name="connsiteY0" fmla="*/ 29253 h 29253"/>
              <a:gd name="connsiteX1" fmla="*/ 3612988 w 3612988"/>
              <a:gd name="connsiteY1" fmla="*/ 27915 h 2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2988" h="29253">
                <a:moveTo>
                  <a:pt x="0" y="29253"/>
                </a:moveTo>
                <a:cubicBezTo>
                  <a:pt x="1549505" y="-22308"/>
                  <a:pt x="2850097" y="5476"/>
                  <a:pt x="3612988" y="27915"/>
                </a:cubicBezTo>
              </a:path>
            </a:pathLst>
          </a:custGeom>
          <a:noFill/>
          <a:ln w="25400"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92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foot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8CAE364-5C19-08DA-2836-EF656165C247}"/>
              </a:ext>
            </a:extLst>
          </p:cNvPr>
          <p:cNvSpPr/>
          <p:nvPr userDrawn="1"/>
        </p:nvSpPr>
        <p:spPr>
          <a:xfrm>
            <a:off x="-850" y="-12057"/>
            <a:ext cx="12192849" cy="6870057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40000">
                <a:srgbClr val="E2F3F9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29FDCEC3-6E8F-206F-56FD-75B3AD5AF1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28225" y="6413500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r" eaLnBrk="1" hangingPunct="1"/>
            <a:r>
              <a:rPr lang="en-GB" altLang="en-US" sz="800" dirty="0" err="1">
                <a:solidFill>
                  <a:srgbClr val="01416D"/>
                </a:solidFill>
                <a:cs typeface="Arial" panose="020B0604020202020204" pitchFamily="34" charset="0"/>
              </a:rPr>
              <a:t>cfc.com</a:t>
            </a:r>
            <a:r>
              <a:rPr lang="en-GB" altLang="en-US" sz="800" dirty="0">
                <a:solidFill>
                  <a:srgbClr val="01416D"/>
                </a:solidFill>
                <a:cs typeface="Arial" panose="020B0604020202020204" pitchFamily="34" charset="0"/>
              </a:rPr>
              <a:t>     </a:t>
            </a:r>
            <a:fld id="{23B21426-17F0-F54E-891A-593AFE11BA35}" type="slidenum">
              <a:rPr lang="en-GB" altLang="en-US" sz="1000" smtClean="0">
                <a:solidFill>
                  <a:srgbClr val="149BD7"/>
                </a:solidFill>
                <a:latin typeface="Montserrat Medium" pitchFamily="2" charset="77"/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1000" dirty="0">
              <a:solidFill>
                <a:srgbClr val="01416D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algn="r" eaLnBrk="1" hangingPunct="1"/>
            <a:endParaRPr lang="en-GB" altLang="en-US" sz="800" dirty="0">
              <a:solidFill>
                <a:srgbClr val="149BD7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1A534DB5-90CD-1807-6FCC-FEE1F9C80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" y="6299200"/>
            <a:ext cx="795338" cy="3081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ADEDE32-E573-D614-A45F-260FB9E2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57200"/>
            <a:ext cx="10515600" cy="556591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1460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4823EB-EE1F-6628-3479-34D7E3EA9E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7000">
                <a:schemeClr val="tx2"/>
              </a:gs>
              <a:gs pos="100000">
                <a:srgbClr val="1476B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76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lectrum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8751C-B7A9-957C-7AEA-E2CCF52CE4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E2F3F9"/>
              </a:gs>
              <a:gs pos="43000">
                <a:srgbClr val="D4EDF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95A079-55AE-8B46-BA5A-C50E8F3F3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400" y="0"/>
            <a:ext cx="4165600" cy="477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1"/>
          <p:cNvSpPr>
            <a:spLocks noGrp="1"/>
          </p:cNvSpPr>
          <p:nvPr>
            <p:ph type="title"/>
          </p:nvPr>
        </p:nvSpPr>
        <p:spPr>
          <a:xfrm>
            <a:off x="870368" y="2235961"/>
            <a:ext cx="6559665" cy="132556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28533" y="3724547"/>
            <a:ext cx="6389143" cy="248363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149BD7"/>
                </a:solidFill>
                <a:latin typeface="Montserrat Medium" panose="020B060402020202020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28532" y="3983386"/>
            <a:ext cx="6389143" cy="248865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rgbClr val="01416D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35A6E69B-8DF4-EC72-EF97-84B219C60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4" y="5624519"/>
            <a:ext cx="1331909" cy="516061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68C204E-4375-85BE-8A75-ECD75503090E}"/>
              </a:ext>
            </a:extLst>
          </p:cNvPr>
          <p:cNvCxnSpPr>
            <a:cxnSpLocks/>
          </p:cNvCxnSpPr>
          <p:nvPr userDrawn="1"/>
        </p:nvCxnSpPr>
        <p:spPr>
          <a:xfrm>
            <a:off x="968374" y="3817938"/>
            <a:ext cx="0" cy="39528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679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lectrum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6A8091-FAD5-DA42-98F9-602A99C9B5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4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97E220-D1B3-CD6C-4634-EAC4E37B39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7000">
                <a:schemeClr val="tx2"/>
              </a:gs>
              <a:gs pos="100000">
                <a:srgbClr val="1476B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6C46C6-5512-C84A-891F-1CEDD3F30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400" y="0"/>
            <a:ext cx="41656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28533" y="3724547"/>
            <a:ext cx="6389143" cy="248363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6DC5E1"/>
                </a:solidFill>
                <a:latin typeface="Montserrat Medium" panose="020B060402020202020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28532" y="3983386"/>
            <a:ext cx="6389143" cy="248865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A picture containing graphics, font, logo, symbol&#10;&#10;Description automatically generated">
            <a:extLst>
              <a:ext uri="{FF2B5EF4-FFF2-40B4-BE49-F238E27FC236}">
                <a16:creationId xmlns:a16="http://schemas.microsoft.com/office/drawing/2014/main" id="{86CD6E3D-6F80-821F-AB1F-F4509F7190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74" y="5618636"/>
            <a:ext cx="1347092" cy="52194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C8A35B4-A448-B593-7647-AE6B4D89A92B}"/>
              </a:ext>
            </a:extLst>
          </p:cNvPr>
          <p:cNvCxnSpPr>
            <a:cxnSpLocks/>
          </p:cNvCxnSpPr>
          <p:nvPr userDrawn="1"/>
        </p:nvCxnSpPr>
        <p:spPr>
          <a:xfrm>
            <a:off x="968374" y="3817938"/>
            <a:ext cx="0" cy="39528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1">
            <a:extLst>
              <a:ext uri="{FF2B5EF4-FFF2-40B4-BE49-F238E27FC236}">
                <a16:creationId xmlns:a16="http://schemas.microsoft.com/office/drawing/2014/main" id="{5FDE4067-C3AD-58AF-EF26-3A98EE342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368" y="2235961"/>
            <a:ext cx="6559665" cy="132556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4317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rrows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D38E564-F6A1-DBBA-BF0F-BD1B06BD0D1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E2F3F9"/>
              </a:gs>
              <a:gs pos="43000">
                <a:srgbClr val="D4EDF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31306" y="4173401"/>
            <a:ext cx="6389143" cy="477525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bg2"/>
                </a:solidFill>
                <a:latin typeface="Montserrat Medium" panose="020B060402020202020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5FDE4067-C3AD-58AF-EF26-3A98EE3428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586" y="2766218"/>
            <a:ext cx="10339614" cy="132556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F89126-CD2C-C0DE-ECD2-796277D6D31E}"/>
              </a:ext>
            </a:extLst>
          </p:cNvPr>
          <p:cNvSpPr/>
          <p:nvPr userDrawn="1"/>
        </p:nvSpPr>
        <p:spPr>
          <a:xfrm rot="18276885">
            <a:off x="8081823" y="802705"/>
            <a:ext cx="8160889" cy="8056231"/>
          </a:xfrm>
          <a:prstGeom prst="arc">
            <a:avLst/>
          </a:prstGeom>
          <a:ln w="38100" cap="rnd">
            <a:solidFill>
              <a:schemeClr val="bg2"/>
            </a:solidFill>
            <a:prstDash val="dash"/>
            <a:round/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9AA516-9D21-AA53-C089-94704D23E5EA}"/>
              </a:ext>
            </a:extLst>
          </p:cNvPr>
          <p:cNvSpPr/>
          <p:nvPr userDrawn="1"/>
        </p:nvSpPr>
        <p:spPr>
          <a:xfrm>
            <a:off x="4802033" y="5710148"/>
            <a:ext cx="6083229" cy="6083229"/>
          </a:xfrm>
          <a:prstGeom prst="ellipse">
            <a:avLst/>
          </a:prstGeom>
          <a:ln w="38100" cap="rnd">
            <a:solidFill>
              <a:schemeClr val="bg2"/>
            </a:solidFill>
            <a:prstDash val="dash"/>
            <a:round/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3" name="Picture 22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5E500D6F-29C0-F25F-C022-68635E908E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586" y="720273"/>
            <a:ext cx="1939177" cy="7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049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rrows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86A8091-FAD5-DA42-98F9-602A99C9B5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4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4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97E220-D1B3-CD6C-4634-EAC4E37B39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7000">
                <a:schemeClr val="tx2"/>
              </a:gs>
              <a:gs pos="100000">
                <a:srgbClr val="1476BA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31306" y="4173401"/>
            <a:ext cx="6389143" cy="477525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rgbClr val="6DC5E1"/>
                </a:solidFill>
                <a:latin typeface="Montserrat Medium" panose="020B060402020202020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5FDE4067-C3AD-58AF-EF26-3A98EE3428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586" y="2766218"/>
            <a:ext cx="10339614" cy="1325563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13" name="Picture 12" descr="A blue circle and white letters&#10;&#10;Description automatically generated">
            <a:extLst>
              <a:ext uri="{FF2B5EF4-FFF2-40B4-BE49-F238E27FC236}">
                <a16:creationId xmlns:a16="http://schemas.microsoft.com/office/drawing/2014/main" id="{F0F9DD4D-BE11-9671-9F80-FCC5CB6C79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586" y="718381"/>
            <a:ext cx="1944060" cy="753245"/>
          </a:xfrm>
          <a:prstGeom prst="rect">
            <a:avLst/>
          </a:prstGeom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1DF89126-CD2C-C0DE-ECD2-796277D6D31E}"/>
              </a:ext>
            </a:extLst>
          </p:cNvPr>
          <p:cNvSpPr/>
          <p:nvPr userDrawn="1"/>
        </p:nvSpPr>
        <p:spPr>
          <a:xfrm rot="18276885">
            <a:off x="8081823" y="802705"/>
            <a:ext cx="8160889" cy="8056231"/>
          </a:xfrm>
          <a:prstGeom prst="arc">
            <a:avLst/>
          </a:prstGeom>
          <a:ln w="38100" cap="rnd">
            <a:prstDash val="dash"/>
            <a:round/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09AA516-9D21-AA53-C089-94704D23E5EA}"/>
              </a:ext>
            </a:extLst>
          </p:cNvPr>
          <p:cNvSpPr/>
          <p:nvPr userDrawn="1"/>
        </p:nvSpPr>
        <p:spPr>
          <a:xfrm>
            <a:off x="4802033" y="5710148"/>
            <a:ext cx="6083229" cy="6083229"/>
          </a:xfrm>
          <a:prstGeom prst="ellipse">
            <a:avLst/>
          </a:prstGeom>
          <a:ln w="38100" cap="rnd">
            <a:prstDash val="dash"/>
            <a:round/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8141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for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1"/>
          <p:cNvSpPr>
            <a:spLocks noGrp="1"/>
          </p:cNvSpPr>
          <p:nvPr>
            <p:ph type="title"/>
          </p:nvPr>
        </p:nvSpPr>
        <p:spPr>
          <a:xfrm>
            <a:off x="858011" y="3419909"/>
            <a:ext cx="6559665" cy="132556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1028533" y="4838648"/>
            <a:ext cx="6389143" cy="248363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rgbClr val="149BD7"/>
                </a:solidFill>
                <a:latin typeface="Montserrat Medium" panose="020B060402020202020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028532" y="5097487"/>
            <a:ext cx="6389143" cy="248865"/>
          </a:xfrm>
        </p:spPr>
        <p:txBody>
          <a:bodyPr>
            <a:noAutofit/>
          </a:bodyPr>
          <a:lstStyle>
            <a:lvl1pPr marL="0" indent="0">
              <a:buNone/>
              <a:defRPr sz="1200" baseline="0">
                <a:solidFill>
                  <a:srgbClr val="01416D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3F1C6501-1134-0DDB-9E5E-E4B6689E5B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9875" y="800100"/>
            <a:ext cx="2044504" cy="79216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F24C081-4CCF-B340-CEA3-726057D095A5}"/>
              </a:ext>
            </a:extLst>
          </p:cNvPr>
          <p:cNvCxnSpPr>
            <a:cxnSpLocks/>
          </p:cNvCxnSpPr>
          <p:nvPr userDrawn="1"/>
        </p:nvCxnSpPr>
        <p:spPr>
          <a:xfrm>
            <a:off x="973138" y="4932363"/>
            <a:ext cx="0" cy="39528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3974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CF430B4-7E62-DC88-77C6-F8B5D3FBB1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7000">
                <a:schemeClr val="tx2"/>
              </a:gs>
              <a:gs pos="100000">
                <a:srgbClr val="1476B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092" y="2487034"/>
            <a:ext cx="7719816" cy="2307338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6631" y="4907819"/>
            <a:ext cx="5138738" cy="423863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  <a:latin typeface="Montserrat Medium" panose="020B0604020202020204" charset="0"/>
              </a:defRPr>
            </a:lvl1pPr>
            <a:lvl2pPr marL="457189" indent="0">
              <a:buNone/>
              <a:defRPr/>
            </a:lvl2pPr>
            <a:lvl3pPr marL="914400" indent="0">
              <a:buNone/>
              <a:defRPr/>
            </a:lvl3pPr>
            <a:lvl4pPr marL="9144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A picture containing graphics, circle, screenshot, electric blue&#10;&#10;Description automatically generated">
            <a:extLst>
              <a:ext uri="{FF2B5EF4-FFF2-40B4-BE49-F238E27FC236}">
                <a16:creationId xmlns:a16="http://schemas.microsoft.com/office/drawing/2014/main" id="{0A08CDE4-A28C-31CD-6919-DE32855E0B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0327" y="1526318"/>
            <a:ext cx="791346" cy="86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06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A60136B-1E91-7AD8-6000-4D2EF1C3BDA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E2F3F9"/>
              </a:gs>
              <a:gs pos="43000">
                <a:srgbClr val="D4EDF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092" y="2487034"/>
            <a:ext cx="7719816" cy="2307338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526631" y="4907819"/>
            <a:ext cx="5138738" cy="423863"/>
          </a:xfrm>
        </p:spPr>
        <p:txBody>
          <a:bodyPr>
            <a:noAutofit/>
          </a:bodyPr>
          <a:lstStyle>
            <a:lvl1pPr marL="0" indent="0" algn="ctr">
              <a:buNone/>
              <a:defRPr sz="1400" baseline="0">
                <a:solidFill>
                  <a:schemeClr val="bg2"/>
                </a:solidFill>
                <a:latin typeface="Montserrat Medium" panose="020B0604020202020204" charset="0"/>
              </a:defRPr>
            </a:lvl1pPr>
            <a:lvl2pPr marL="457189" indent="0">
              <a:buNone/>
              <a:defRPr/>
            </a:lvl2pPr>
            <a:lvl3pPr marL="914400" indent="0">
              <a:buNone/>
              <a:defRPr/>
            </a:lvl3pPr>
            <a:lvl4pPr marL="9144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498173-E4BE-4524-76FF-3A24D2708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663462" y="1551469"/>
            <a:ext cx="865074" cy="81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451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E8B01-6CEB-6DBD-0F2D-C2799D8C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3D366-93ED-15F4-8F57-B2B0FBC3C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53615F-78D8-ACD8-AD29-DF9E87DC0E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C4BCF-8FAE-E241-6972-B5AA900D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CBC5-112E-4256-A67C-8B63C7E5E75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18084-18A3-5D74-3B4F-0174AACF8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0A394-B921-BCE5-4D33-3ADEABDB6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0E30-A307-451D-AF85-2B756DA72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632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>
            <a:extLst>
              <a:ext uri="{FF2B5EF4-FFF2-40B4-BE49-F238E27FC236}">
                <a16:creationId xmlns:a16="http://schemas.microsoft.com/office/drawing/2014/main" id="{BFCC981C-310D-BA42-B596-E93B7AF53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6413500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r" eaLnBrk="1" hangingPunct="1"/>
            <a:r>
              <a:rPr lang="en-GB" altLang="en-US" sz="800" dirty="0" err="1">
                <a:solidFill>
                  <a:srgbClr val="01416D"/>
                </a:solidFill>
                <a:cs typeface="Arial" panose="020B0604020202020204" pitchFamily="34" charset="0"/>
              </a:rPr>
              <a:t>cfc.com</a:t>
            </a:r>
            <a:r>
              <a:rPr lang="en-GB" altLang="en-US" sz="800" dirty="0">
                <a:solidFill>
                  <a:srgbClr val="01416D"/>
                </a:solidFill>
                <a:cs typeface="Arial" panose="020B0604020202020204" pitchFamily="34" charset="0"/>
              </a:rPr>
              <a:t>     </a:t>
            </a:r>
            <a:fld id="{A4CB78AE-FABA-8A40-A915-D448E1BC7B52}" type="slidenum">
              <a:rPr lang="en-GB" altLang="en-US" sz="1000">
                <a:solidFill>
                  <a:srgbClr val="149BD7"/>
                </a:solidFill>
                <a:latin typeface="Montserrat Medium" pitchFamily="2" charset="77"/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1000" dirty="0">
              <a:solidFill>
                <a:srgbClr val="01416D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algn="r" eaLnBrk="1" hangingPunct="1"/>
            <a:endParaRPr lang="en-GB" altLang="en-US" sz="800" dirty="0">
              <a:solidFill>
                <a:srgbClr val="149BD7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838200" y="1404326"/>
            <a:ext cx="8541226" cy="34793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49BD7"/>
                </a:solidFill>
                <a:latin typeface="Montserrat Medium" panose="020B060402020202020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838200" y="1922888"/>
            <a:ext cx="8540407" cy="4054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8B530828-EADA-1261-1014-6CA856F33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" y="6299200"/>
            <a:ext cx="795338" cy="3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229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45506C6-1D52-C0D2-AAA3-1D83B78DD5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7000">
                <a:schemeClr val="tx2"/>
              </a:gs>
              <a:gs pos="100000">
                <a:srgbClr val="1476B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AB150-ED4F-3F47-A5DB-4EE229104F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6413500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r" eaLnBrk="1" hangingPunct="1"/>
            <a:r>
              <a:rPr lang="en-GB" altLang="en-US" sz="800" dirty="0" err="1">
                <a:solidFill>
                  <a:schemeClr val="bg1"/>
                </a:solidFill>
                <a:cs typeface="Arial" panose="020B0604020202020204" pitchFamily="34" charset="0"/>
              </a:rPr>
              <a:t>cfc.com</a:t>
            </a:r>
            <a:r>
              <a:rPr lang="en-GB" altLang="en-US" sz="800" dirty="0">
                <a:solidFill>
                  <a:schemeClr val="bg1"/>
                </a:solidFill>
                <a:cs typeface="Arial" panose="020B0604020202020204" pitchFamily="34" charset="0"/>
              </a:rPr>
              <a:t>     </a:t>
            </a:r>
            <a:fld id="{7D87D912-28B2-C440-8298-3E4AC5EB1DE4}" type="slidenum">
              <a:rPr lang="en-GB" altLang="en-US" sz="1000">
                <a:solidFill>
                  <a:schemeClr val="accent1"/>
                </a:solidFill>
                <a:latin typeface="Montserrat Medium" pitchFamily="2" charset="77"/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1000" dirty="0">
              <a:solidFill>
                <a:schemeClr val="accent1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algn="r" eaLnBrk="1" hangingPunct="1"/>
            <a:endParaRPr lang="en-GB" altLang="en-US" sz="800" dirty="0">
              <a:solidFill>
                <a:srgbClr val="149BD7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838200" y="1404326"/>
            <a:ext cx="8540407" cy="3397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DC5E1"/>
                </a:solidFill>
                <a:latin typeface="Montserrat Medium" panose="020B060402020202020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6"/>
          </p:nvPr>
        </p:nvSpPr>
        <p:spPr>
          <a:xfrm>
            <a:off x="838199" y="1914675"/>
            <a:ext cx="8540407" cy="40626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picture containing graphics, font, logo, symbol&#10;&#10;Description automatically generated">
            <a:extLst>
              <a:ext uri="{FF2B5EF4-FFF2-40B4-BE49-F238E27FC236}">
                <a16:creationId xmlns:a16="http://schemas.microsoft.com/office/drawing/2014/main" id="{CC18AF1B-9AB9-B29A-A7B4-F94157F6A4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" y="6299199"/>
            <a:ext cx="795338" cy="3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71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plit 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63FF35-BB47-2387-D72E-C9BED1E5C5FE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rgbClr val="1476B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FC82E061-427C-4449-B70B-9F5A456C5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6413500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r" eaLnBrk="1" hangingPunct="1"/>
            <a:r>
              <a:rPr lang="en-GB" altLang="en-US" sz="800" dirty="0" err="1">
                <a:solidFill>
                  <a:srgbClr val="01416D"/>
                </a:solidFill>
                <a:cs typeface="Arial" panose="020B0604020202020204" pitchFamily="34" charset="0"/>
              </a:rPr>
              <a:t>cfc.com</a:t>
            </a:r>
            <a:r>
              <a:rPr lang="en-GB" altLang="en-US" sz="800" dirty="0">
                <a:solidFill>
                  <a:srgbClr val="01416D"/>
                </a:solidFill>
                <a:cs typeface="Arial" panose="020B0604020202020204" pitchFamily="34" charset="0"/>
              </a:rPr>
              <a:t>     </a:t>
            </a:r>
            <a:fld id="{23B21426-17F0-F54E-891A-593AFE11BA35}" type="slidenum">
              <a:rPr lang="en-GB" altLang="en-US" sz="1000">
                <a:solidFill>
                  <a:srgbClr val="149BD7"/>
                </a:solidFill>
                <a:latin typeface="Montserrat Medium" pitchFamily="2" charset="77"/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1000" dirty="0">
              <a:solidFill>
                <a:srgbClr val="01416D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algn="r" eaLnBrk="1" hangingPunct="1"/>
            <a:endParaRPr lang="en-GB" altLang="en-US" sz="800" dirty="0">
              <a:solidFill>
                <a:srgbClr val="149BD7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0454" y="457199"/>
            <a:ext cx="3356537" cy="11921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0455" y="1822791"/>
            <a:ext cx="3356538" cy="416049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4" name="Picture 3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D15E9EE2-B8C0-49EA-4ECB-2C0BA2B6C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825" y="488764"/>
            <a:ext cx="795338" cy="3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11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pli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80A89F-6ECA-FB9B-3F61-5150345459A9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gradFill flip="none" rotWithShape="1">
            <a:gsLst>
              <a:gs pos="57000">
                <a:schemeClr val="tx2"/>
              </a:gs>
              <a:gs pos="100000">
                <a:srgbClr val="1476B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34AD235A-6077-F44F-A1AD-4AF8D7BEA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6413500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r" eaLnBrk="1" hangingPunct="1"/>
            <a:r>
              <a:rPr lang="en-GB" altLang="en-US" sz="800" dirty="0" err="1">
                <a:solidFill>
                  <a:srgbClr val="01416D"/>
                </a:solidFill>
                <a:cs typeface="Arial" panose="020B0604020202020204" pitchFamily="34" charset="0"/>
              </a:rPr>
              <a:t>cfc.com</a:t>
            </a:r>
            <a:r>
              <a:rPr lang="en-GB" altLang="en-US" sz="800" dirty="0">
                <a:solidFill>
                  <a:srgbClr val="01416D"/>
                </a:solidFill>
                <a:cs typeface="Arial" panose="020B0604020202020204" pitchFamily="34" charset="0"/>
              </a:rPr>
              <a:t>     </a:t>
            </a:r>
            <a:fld id="{23B21426-17F0-F54E-891A-593AFE11BA35}" type="slidenum">
              <a:rPr lang="en-GB" altLang="en-US" sz="1000" smtClean="0">
                <a:solidFill>
                  <a:srgbClr val="149BD7"/>
                </a:solidFill>
                <a:latin typeface="Montserrat Medium" pitchFamily="2" charset="77"/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1000" dirty="0">
              <a:solidFill>
                <a:srgbClr val="01416D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algn="r" eaLnBrk="1" hangingPunct="1"/>
            <a:endParaRPr lang="en-GB" altLang="en-US" sz="800" dirty="0">
              <a:solidFill>
                <a:srgbClr val="149BD7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0454" y="457199"/>
            <a:ext cx="3356537" cy="11921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0455" y="1819967"/>
            <a:ext cx="3356536" cy="4163320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5FB7F339-3966-1BFF-1D00-2969FCFF3B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825" y="488764"/>
            <a:ext cx="795338" cy="3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9319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/50 page split b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47C1890-1A1D-3DE4-56ED-CD830361558B}"/>
              </a:ext>
            </a:extLst>
          </p:cNvPr>
          <p:cNvSpPr/>
          <p:nvPr userDrawn="1"/>
        </p:nvSpPr>
        <p:spPr>
          <a:xfrm>
            <a:off x="6095999" y="0"/>
            <a:ext cx="6095999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100000">
                <a:srgbClr val="1476B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C48BC29-E56C-0948-80A3-CF47507A9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6413500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r" eaLnBrk="1" hangingPunct="1"/>
            <a:r>
              <a:rPr lang="en-GB" altLang="en-US" sz="800" dirty="0" err="1">
                <a:solidFill>
                  <a:schemeClr val="bg1"/>
                </a:solidFill>
                <a:cs typeface="Arial" panose="020B0604020202020204" pitchFamily="34" charset="0"/>
              </a:rPr>
              <a:t>cfc.com</a:t>
            </a:r>
            <a:r>
              <a:rPr lang="en-GB" altLang="en-US" sz="800" dirty="0">
                <a:solidFill>
                  <a:schemeClr val="bg1"/>
                </a:solidFill>
                <a:cs typeface="Arial" panose="020B0604020202020204" pitchFamily="34" charset="0"/>
              </a:rPr>
              <a:t>     </a:t>
            </a:r>
            <a:fld id="{23B21426-17F0-F54E-891A-593AFE11BA35}" type="slidenum">
              <a:rPr lang="en-GB" altLang="en-US" sz="1000" smtClean="0">
                <a:solidFill>
                  <a:schemeClr val="bg1"/>
                </a:solidFill>
                <a:latin typeface="Montserrat Medium" pitchFamily="2" charset="77"/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1000" dirty="0">
              <a:solidFill>
                <a:schemeClr val="bg1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algn="r" eaLnBrk="1" hangingPunct="1"/>
            <a:endParaRPr lang="en-GB" altLang="en-US" sz="800" dirty="0">
              <a:solidFill>
                <a:schemeClr val="bg1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0454" y="457199"/>
            <a:ext cx="5384120" cy="127518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838200" y="1977502"/>
            <a:ext cx="4429539" cy="3334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FC128CC6-3596-A3FC-B92D-A2635821E7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" y="6299200"/>
            <a:ext cx="795338" cy="3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755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plit 50/50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033A43-7148-C0BE-D96F-C91CA68F1370}"/>
              </a:ext>
            </a:extLst>
          </p:cNvPr>
          <p:cNvSpPr/>
          <p:nvPr userDrawn="1"/>
        </p:nvSpPr>
        <p:spPr>
          <a:xfrm>
            <a:off x="6095998" y="0"/>
            <a:ext cx="6096001" cy="6858000"/>
          </a:xfrm>
          <a:prstGeom prst="rect">
            <a:avLst/>
          </a:prstGeom>
          <a:gradFill flip="none" rotWithShape="1">
            <a:gsLst>
              <a:gs pos="57000">
                <a:schemeClr val="tx2"/>
              </a:gs>
              <a:gs pos="100000">
                <a:srgbClr val="1476B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1C48BC29-E56C-0948-80A3-CF47507A9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6413500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r" eaLnBrk="1" hangingPunct="1"/>
            <a:r>
              <a:rPr lang="en-GB" altLang="en-US" sz="800" dirty="0" err="1">
                <a:solidFill>
                  <a:schemeClr val="bg1"/>
                </a:solidFill>
                <a:cs typeface="Arial" panose="020B0604020202020204" pitchFamily="34" charset="0"/>
              </a:rPr>
              <a:t>cfc.com</a:t>
            </a:r>
            <a:r>
              <a:rPr lang="en-GB" altLang="en-US" sz="800" dirty="0">
                <a:solidFill>
                  <a:schemeClr val="bg1"/>
                </a:solidFill>
                <a:cs typeface="Arial" panose="020B0604020202020204" pitchFamily="34" charset="0"/>
              </a:rPr>
              <a:t>     </a:t>
            </a:r>
            <a:fld id="{422509C0-CEBB-7B4C-A987-27E791B1AEB4}" type="slidenum">
              <a:rPr lang="en-GB" altLang="en-US" sz="1000" smtClean="0">
                <a:solidFill>
                  <a:schemeClr val="accent1"/>
                </a:solidFill>
                <a:latin typeface="Montserrat Medium" pitchFamily="2" charset="77"/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1000" dirty="0">
              <a:solidFill>
                <a:schemeClr val="accent1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algn="r" eaLnBrk="1" hangingPunct="1"/>
            <a:endParaRPr lang="en-GB" altLang="en-US" sz="800" dirty="0">
              <a:solidFill>
                <a:schemeClr val="bg1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0454" y="457199"/>
            <a:ext cx="5384120" cy="127518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6"/>
          </p:nvPr>
        </p:nvSpPr>
        <p:spPr>
          <a:xfrm>
            <a:off x="838200" y="1977502"/>
            <a:ext cx="4429539" cy="3334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EB1AD3AB-1207-D9F2-D024-695907DB2C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" y="6299200"/>
            <a:ext cx="795338" cy="3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81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plit 50/50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8000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4F251-956D-BA86-B825-00DC2353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454" y="457199"/>
            <a:ext cx="5384120" cy="127518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7C0190AA-EBB0-4504-83D2-F73BFE52134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838200" y="1977502"/>
            <a:ext cx="4429539" cy="33343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3" name="Picture 2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491026C8-F4D6-AEDD-F427-3891E5841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" y="6299200"/>
            <a:ext cx="795338" cy="3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933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80BC60B3-A7A1-C64E-A9F3-79631365C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6413500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r" eaLnBrk="1" hangingPunct="1"/>
            <a:r>
              <a:rPr lang="en-GB" altLang="en-US" sz="800" dirty="0" err="1">
                <a:solidFill>
                  <a:srgbClr val="01416D"/>
                </a:solidFill>
                <a:cs typeface="Arial" panose="020B0604020202020204" pitchFamily="34" charset="0"/>
              </a:rPr>
              <a:t>cfc.com</a:t>
            </a:r>
            <a:r>
              <a:rPr lang="en-GB" altLang="en-US" sz="800" dirty="0">
                <a:solidFill>
                  <a:srgbClr val="01416D"/>
                </a:solidFill>
                <a:cs typeface="Arial" panose="020B0604020202020204" pitchFamily="34" charset="0"/>
              </a:rPr>
              <a:t>     </a:t>
            </a:r>
            <a:fld id="{23B21426-17F0-F54E-891A-593AFE11BA35}" type="slidenum">
              <a:rPr lang="en-GB" altLang="en-US" sz="1000" smtClean="0">
                <a:solidFill>
                  <a:srgbClr val="149BD7"/>
                </a:solidFill>
                <a:latin typeface="Montserrat Medium" pitchFamily="2" charset="77"/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1000" dirty="0">
              <a:solidFill>
                <a:srgbClr val="01416D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algn="r" eaLnBrk="1" hangingPunct="1"/>
            <a:endParaRPr lang="en-GB" altLang="en-US" sz="800" dirty="0">
              <a:solidFill>
                <a:srgbClr val="149BD7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98E8381D-137C-A709-9BBF-3C14484D4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" y="6299200"/>
            <a:ext cx="795338" cy="30816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9233D28-645E-08E3-3A20-EE3ACA14C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57200"/>
            <a:ext cx="10515600" cy="5565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CABBD53-EFCD-CAB9-9100-8EB1F9E1EB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542" y="1412539"/>
            <a:ext cx="4820054" cy="3397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149BD7"/>
                </a:solidFill>
                <a:latin typeface="Montserrat Medium" panose="020B060402020202020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4BAB6F4-230A-DD20-9750-FDAD8F2FC911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922887"/>
            <a:ext cx="4820054" cy="40543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508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only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91DF7-F458-3E12-73EA-B56F057579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7000">
                <a:schemeClr val="tx2"/>
              </a:gs>
              <a:gs pos="100000">
                <a:srgbClr val="1476B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0BC60B3-A7A1-C64E-A9F3-79631365C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6413500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r" eaLnBrk="1" hangingPunct="1"/>
            <a:r>
              <a:rPr lang="en-GB" altLang="en-US" sz="800" dirty="0" err="1">
                <a:solidFill>
                  <a:schemeClr val="bg1"/>
                </a:solidFill>
                <a:cs typeface="Arial" panose="020B0604020202020204" pitchFamily="34" charset="0"/>
              </a:rPr>
              <a:t>cfc.com</a:t>
            </a:r>
            <a:r>
              <a:rPr lang="en-GB" altLang="en-US" sz="800" dirty="0">
                <a:solidFill>
                  <a:schemeClr val="bg1"/>
                </a:solidFill>
                <a:cs typeface="Arial" panose="020B0604020202020204" pitchFamily="34" charset="0"/>
              </a:rPr>
              <a:t>     </a:t>
            </a:r>
            <a:fld id="{23B21426-17F0-F54E-891A-593AFE11BA35}" type="slidenum">
              <a:rPr lang="en-GB" altLang="en-US" sz="1000" smtClean="0">
                <a:solidFill>
                  <a:schemeClr val="accent1"/>
                </a:solidFill>
                <a:latin typeface="Montserrat Medium" pitchFamily="2" charset="77"/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1000" dirty="0">
              <a:solidFill>
                <a:schemeClr val="accent1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algn="r" eaLnBrk="1" hangingPunct="1"/>
            <a:endParaRPr lang="en-GB" altLang="en-US" sz="800" dirty="0">
              <a:solidFill>
                <a:schemeClr val="bg1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graphics, font, logo, symbol&#10;&#10;Description automatically generated">
            <a:extLst>
              <a:ext uri="{FF2B5EF4-FFF2-40B4-BE49-F238E27FC236}">
                <a16:creationId xmlns:a16="http://schemas.microsoft.com/office/drawing/2014/main" id="{2E2A961F-0383-9EF3-C21B-E8F2F7B534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" y="6299199"/>
            <a:ext cx="795338" cy="308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EB900A-4AE0-70AE-2738-5C5382F3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57200"/>
            <a:ext cx="10515600" cy="556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38F4B72-6033-50FE-B7FA-21CE8CC9EC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542" y="1412539"/>
            <a:ext cx="4820054" cy="3397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  <a:latin typeface="Montserrat Medium" panose="020B060402020202020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C969F0A-4581-CF7C-4C80-F4E429D4AB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922887"/>
            <a:ext cx="4820054" cy="4054399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555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olumn only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E4579B-EBE0-8274-621D-9429042170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E2F3F9"/>
              </a:gs>
              <a:gs pos="43000">
                <a:srgbClr val="D4EDF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B900A-4AE0-70AE-2738-5C5382F3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57200"/>
            <a:ext cx="10515600" cy="55659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838F4B72-6033-50FE-B7FA-21CE8CC9EC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542" y="1412539"/>
            <a:ext cx="4820054" cy="33972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2"/>
                </a:solidFill>
                <a:latin typeface="Montserrat Medium" panose="020B060402020202020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C969F0A-4581-CF7C-4C80-F4E429D4AB0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1922887"/>
            <a:ext cx="4820054" cy="4054399"/>
          </a:xfrm>
        </p:spPr>
        <p:txBody>
          <a:bodyPr/>
          <a:lstStyle>
            <a:lvl1pPr>
              <a:buClr>
                <a:schemeClr val="bg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314EDBED-0593-A2B0-C946-3EE1E336281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28225" y="6413500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r" eaLnBrk="1" hangingPunct="1"/>
            <a:r>
              <a:rPr lang="en-GB" altLang="en-US" sz="800" dirty="0" err="1">
                <a:solidFill>
                  <a:srgbClr val="01416D"/>
                </a:solidFill>
                <a:cs typeface="Arial" panose="020B0604020202020204" pitchFamily="34" charset="0"/>
              </a:rPr>
              <a:t>cfc.com</a:t>
            </a:r>
            <a:r>
              <a:rPr lang="en-GB" altLang="en-US" sz="800" dirty="0">
                <a:solidFill>
                  <a:srgbClr val="01416D"/>
                </a:solidFill>
                <a:cs typeface="Arial" panose="020B0604020202020204" pitchFamily="34" charset="0"/>
              </a:rPr>
              <a:t>     </a:t>
            </a:r>
            <a:fld id="{23B21426-17F0-F54E-891A-593AFE11BA35}" type="slidenum">
              <a:rPr lang="en-GB" altLang="en-US" sz="1000" smtClean="0">
                <a:solidFill>
                  <a:srgbClr val="149BD7"/>
                </a:solidFill>
                <a:latin typeface="Montserrat Medium" pitchFamily="2" charset="77"/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1000" dirty="0">
              <a:solidFill>
                <a:srgbClr val="01416D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algn="r" eaLnBrk="1" hangingPunct="1"/>
            <a:endParaRPr lang="en-GB" altLang="en-US" sz="800" dirty="0">
              <a:solidFill>
                <a:srgbClr val="149BD7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EBDA1398-13B1-83AE-A306-60600210DE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" y="6299200"/>
            <a:ext cx="795338" cy="3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97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96F5-CDA1-8564-1FA0-D53551CB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5F6F-9836-1AFF-3D90-904314CB4B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1C5111-4CCD-714C-B7E9-D7F336FF0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DBCB5E-E50F-06C8-689C-EC92E68FC5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6B613E-2D87-D83A-B72F-202A303AE0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B9C0B2-D1E9-346E-306E-CF503A7C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CBC5-112E-4256-A67C-8B63C7E5E75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28A2FA-6FE9-57F2-C962-3E05CCFAC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6EA02-0362-6B98-3BF7-39CF8A0E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0E30-A307-451D-AF85-2B756DA72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7083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7C2AC90C-2A38-8461-7A6C-5FB505658F0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7000">
                <a:schemeClr val="tx2"/>
              </a:gs>
              <a:gs pos="100000">
                <a:srgbClr val="1476B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9935915B-6777-13C7-987B-B910528631F0}"/>
              </a:ext>
            </a:extLst>
          </p:cNvPr>
          <p:cNvCxnSpPr>
            <a:cxnSpLocks/>
          </p:cNvCxnSpPr>
          <p:nvPr userDrawn="1"/>
        </p:nvCxnSpPr>
        <p:spPr>
          <a:xfrm>
            <a:off x="-1629709" y="71957"/>
            <a:ext cx="3043655" cy="2203374"/>
          </a:xfrm>
          <a:prstGeom prst="curvedConnector3">
            <a:avLst/>
          </a:prstGeom>
          <a:ln w="41275" cap="rnd">
            <a:solidFill>
              <a:schemeClr val="accent3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44AD5143-889C-78B4-1DAA-CA840CEFC04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594900" y="-460580"/>
            <a:ext cx="2308033" cy="2222223"/>
          </a:xfrm>
          <a:prstGeom prst="curvedConnector3">
            <a:avLst>
              <a:gd name="adj1" fmla="val 49522"/>
            </a:avLst>
          </a:prstGeom>
          <a:ln w="41275" cap="rnd">
            <a:solidFill>
              <a:schemeClr val="accent6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273B4D5B-3809-6155-DDFA-17D73123434D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1216269" y="5228848"/>
            <a:ext cx="2545068" cy="1980032"/>
          </a:xfrm>
          <a:prstGeom prst="curvedConnector3">
            <a:avLst/>
          </a:prstGeom>
          <a:ln w="41275" cap="rnd">
            <a:solidFill>
              <a:schemeClr val="accent2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3C199DCA-1BE9-4E49-64C7-2F042D94BA09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66040" y="4086816"/>
            <a:ext cx="3694018" cy="1300175"/>
          </a:xfrm>
          <a:prstGeom prst="curvedConnector3">
            <a:avLst>
              <a:gd name="adj1" fmla="val 50000"/>
            </a:avLst>
          </a:prstGeom>
          <a:ln w="41275" cap="rnd">
            <a:solidFill>
              <a:schemeClr val="accent5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F1BA57C7-9C2E-666A-F0CE-A96B8A5971F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4322914" y="6097661"/>
            <a:ext cx="4781666" cy="2060154"/>
          </a:xfrm>
          <a:prstGeom prst="curvedConnector3">
            <a:avLst>
              <a:gd name="adj1" fmla="val 50000"/>
            </a:avLst>
          </a:prstGeom>
          <a:ln w="41275" cap="rnd">
            <a:solidFill>
              <a:schemeClr val="accent1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FEF27AF7-EF27-6EB4-1B4D-463C3D3789F9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10576193" y="742175"/>
            <a:ext cx="3092044" cy="2551868"/>
          </a:xfrm>
          <a:prstGeom prst="curvedConnector3">
            <a:avLst>
              <a:gd name="adj1" fmla="val 50000"/>
            </a:avLst>
          </a:prstGeom>
          <a:ln w="41275" cap="rnd">
            <a:solidFill>
              <a:schemeClr val="accent4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04D09C53-6A66-E0D5-432B-92A136521E6C}"/>
              </a:ext>
            </a:extLst>
          </p:cNvPr>
          <p:cNvCxnSpPr>
            <a:cxnSpLocks/>
          </p:cNvCxnSpPr>
          <p:nvPr userDrawn="1"/>
        </p:nvCxnSpPr>
        <p:spPr>
          <a:xfrm rot="16200000" flipH="1">
            <a:off x="6288367" y="-770400"/>
            <a:ext cx="2711785" cy="2200176"/>
          </a:xfrm>
          <a:prstGeom prst="curvedConnector3">
            <a:avLst>
              <a:gd name="adj1" fmla="val 50000"/>
            </a:avLst>
          </a:prstGeom>
          <a:ln w="41275" cap="rnd">
            <a:solidFill>
              <a:schemeClr val="accent1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8D9A4CAD-FFD7-66A4-6B05-9D20F71F212A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461336" y="-794670"/>
            <a:ext cx="2229713" cy="1946314"/>
          </a:xfrm>
          <a:prstGeom prst="curvedConnector3">
            <a:avLst/>
          </a:prstGeom>
          <a:ln w="41275" cap="rnd">
            <a:solidFill>
              <a:schemeClr val="accent2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5C62D21-41DE-8158-43A0-4D27099214BA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5927351" y="6160931"/>
            <a:ext cx="3362631" cy="1814752"/>
          </a:xfrm>
          <a:prstGeom prst="curvedConnector3">
            <a:avLst>
              <a:gd name="adj1" fmla="val 50000"/>
            </a:avLst>
          </a:prstGeom>
          <a:ln w="41275" cap="rnd">
            <a:solidFill>
              <a:schemeClr val="bg1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3A568C54-221D-78AB-31D6-5C73BCB422E3}"/>
              </a:ext>
            </a:extLst>
          </p:cNvPr>
          <p:cNvCxnSpPr>
            <a:cxnSpLocks/>
          </p:cNvCxnSpPr>
          <p:nvPr userDrawn="1"/>
        </p:nvCxnSpPr>
        <p:spPr>
          <a:xfrm rot="16200000" flipH="1">
            <a:off x="145755" y="-888323"/>
            <a:ext cx="2506685" cy="2211978"/>
          </a:xfrm>
          <a:prstGeom prst="curvedConnector3">
            <a:avLst/>
          </a:prstGeom>
          <a:ln w="41275" cap="rnd">
            <a:solidFill>
              <a:schemeClr val="bg1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3">
            <a:extLst>
              <a:ext uri="{FF2B5EF4-FFF2-40B4-BE49-F238E27FC236}">
                <a16:creationId xmlns:a16="http://schemas.microsoft.com/office/drawing/2014/main" id="{E92152AA-F0F3-1B82-A46D-CF90C0709D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28225" y="6413500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r" eaLnBrk="1" hangingPunct="1"/>
            <a:r>
              <a:rPr lang="en-GB" altLang="en-US" sz="800" dirty="0" err="1">
                <a:solidFill>
                  <a:schemeClr val="bg1"/>
                </a:solidFill>
                <a:cs typeface="Arial" panose="020B0604020202020204" pitchFamily="34" charset="0"/>
              </a:rPr>
              <a:t>cfc.com</a:t>
            </a:r>
            <a:r>
              <a:rPr lang="en-GB" altLang="en-US" sz="800" dirty="0">
                <a:solidFill>
                  <a:schemeClr val="bg1"/>
                </a:solidFill>
                <a:cs typeface="Arial" panose="020B0604020202020204" pitchFamily="34" charset="0"/>
              </a:rPr>
              <a:t>     </a:t>
            </a:r>
            <a:fld id="{23B21426-17F0-F54E-891A-593AFE11BA35}" type="slidenum">
              <a:rPr lang="en-GB" altLang="en-US" sz="1000" smtClean="0">
                <a:solidFill>
                  <a:schemeClr val="accent1"/>
                </a:solidFill>
                <a:latin typeface="Montserrat Medium" pitchFamily="2" charset="77"/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1000" dirty="0">
              <a:solidFill>
                <a:schemeClr val="accent1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algn="r" eaLnBrk="1" hangingPunct="1"/>
            <a:endParaRPr lang="en-GB" altLang="en-US" sz="800" dirty="0">
              <a:solidFill>
                <a:schemeClr val="bg1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pic>
        <p:nvPicPr>
          <p:cNvPr id="20" name="Picture 19" descr="A picture containing graphics, font, logo, symbol&#10;&#10;Description automatically generated">
            <a:extLst>
              <a:ext uri="{FF2B5EF4-FFF2-40B4-BE49-F238E27FC236}">
                <a16:creationId xmlns:a16="http://schemas.microsoft.com/office/drawing/2014/main" id="{F255402B-7217-969E-2595-93CFA4342A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" y="6299199"/>
            <a:ext cx="795338" cy="308162"/>
          </a:xfrm>
          <a:prstGeom prst="rect">
            <a:avLst/>
          </a:prstGeom>
        </p:spPr>
      </p:pic>
      <p:cxnSp>
        <p:nvCxnSpPr>
          <p:cNvPr id="21" name="Curved Connector 20">
            <a:extLst>
              <a:ext uri="{FF2B5EF4-FFF2-40B4-BE49-F238E27FC236}">
                <a16:creationId xmlns:a16="http://schemas.microsoft.com/office/drawing/2014/main" id="{3ADAB6DD-7BC9-BA62-FD74-7DAB42528172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1008767" y="4742924"/>
            <a:ext cx="2864391" cy="2771094"/>
          </a:xfrm>
          <a:prstGeom prst="curvedConnector3">
            <a:avLst>
              <a:gd name="adj1" fmla="val 50000"/>
            </a:avLst>
          </a:prstGeom>
          <a:ln w="41275" cap="rnd">
            <a:solidFill>
              <a:schemeClr val="accent6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910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E0FAC6-E06B-4600-C854-B27518119E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E2F3F9"/>
              </a:gs>
              <a:gs pos="43000">
                <a:srgbClr val="D4EDF6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Curved Connector 4">
            <a:extLst>
              <a:ext uri="{FF2B5EF4-FFF2-40B4-BE49-F238E27FC236}">
                <a16:creationId xmlns:a16="http://schemas.microsoft.com/office/drawing/2014/main" id="{9935915B-6777-13C7-987B-B910528631F0}"/>
              </a:ext>
            </a:extLst>
          </p:cNvPr>
          <p:cNvCxnSpPr>
            <a:cxnSpLocks/>
          </p:cNvCxnSpPr>
          <p:nvPr userDrawn="1"/>
        </p:nvCxnSpPr>
        <p:spPr>
          <a:xfrm>
            <a:off x="-1629709" y="71957"/>
            <a:ext cx="3043655" cy="2203374"/>
          </a:xfrm>
          <a:prstGeom prst="curvedConnector3">
            <a:avLst/>
          </a:prstGeom>
          <a:ln w="41275" cap="rnd">
            <a:solidFill>
              <a:schemeClr val="tx2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44AD5143-889C-78B4-1DAA-CA840CEFC046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3594900" y="-460580"/>
            <a:ext cx="2308033" cy="2222223"/>
          </a:xfrm>
          <a:prstGeom prst="curvedConnector3">
            <a:avLst>
              <a:gd name="adj1" fmla="val 49522"/>
            </a:avLst>
          </a:prstGeom>
          <a:ln w="41275" cap="rnd">
            <a:solidFill>
              <a:schemeClr val="accent6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>
            <a:extLst>
              <a:ext uri="{FF2B5EF4-FFF2-40B4-BE49-F238E27FC236}">
                <a16:creationId xmlns:a16="http://schemas.microsoft.com/office/drawing/2014/main" id="{273B4D5B-3809-6155-DDFA-17D73123434D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1216269" y="5228848"/>
            <a:ext cx="2545068" cy="1980032"/>
          </a:xfrm>
          <a:prstGeom prst="curvedConnector3">
            <a:avLst/>
          </a:prstGeom>
          <a:ln w="41275" cap="rnd">
            <a:solidFill>
              <a:schemeClr val="accent3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3C199DCA-1BE9-4E49-64C7-2F042D94BA09}"/>
              </a:ext>
            </a:extLst>
          </p:cNvPr>
          <p:cNvCxnSpPr>
            <a:cxnSpLocks/>
          </p:cNvCxnSpPr>
          <p:nvPr userDrawn="1"/>
        </p:nvCxnSpPr>
        <p:spPr>
          <a:xfrm flipV="1">
            <a:off x="-2166040" y="4086816"/>
            <a:ext cx="3694018" cy="1300175"/>
          </a:xfrm>
          <a:prstGeom prst="curvedConnector3">
            <a:avLst>
              <a:gd name="adj1" fmla="val 50000"/>
            </a:avLst>
          </a:prstGeom>
          <a:ln w="41275" cap="rnd">
            <a:solidFill>
              <a:schemeClr val="accent5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F1BA57C7-9C2E-666A-F0CE-A96B8A5971F4}"/>
              </a:ext>
            </a:extLst>
          </p:cNvPr>
          <p:cNvCxnSpPr>
            <a:cxnSpLocks/>
          </p:cNvCxnSpPr>
          <p:nvPr userDrawn="1"/>
        </p:nvCxnSpPr>
        <p:spPr>
          <a:xfrm rot="16200000" flipV="1">
            <a:off x="4322914" y="6097661"/>
            <a:ext cx="4781666" cy="2060154"/>
          </a:xfrm>
          <a:prstGeom prst="curvedConnector3">
            <a:avLst>
              <a:gd name="adj1" fmla="val 50000"/>
            </a:avLst>
          </a:prstGeom>
          <a:ln w="41275" cap="rnd">
            <a:solidFill>
              <a:schemeClr val="accent4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>
            <a:extLst>
              <a:ext uri="{FF2B5EF4-FFF2-40B4-BE49-F238E27FC236}">
                <a16:creationId xmlns:a16="http://schemas.microsoft.com/office/drawing/2014/main" id="{FEF27AF7-EF27-6EB4-1B4D-463C3D3789F9}"/>
              </a:ext>
            </a:extLst>
          </p:cNvPr>
          <p:cNvCxnSpPr>
            <a:cxnSpLocks/>
          </p:cNvCxnSpPr>
          <p:nvPr userDrawn="1"/>
        </p:nvCxnSpPr>
        <p:spPr>
          <a:xfrm rot="10800000" flipV="1">
            <a:off x="10576193" y="742175"/>
            <a:ext cx="3092044" cy="2551868"/>
          </a:xfrm>
          <a:prstGeom prst="curvedConnector3">
            <a:avLst>
              <a:gd name="adj1" fmla="val 50000"/>
            </a:avLst>
          </a:prstGeom>
          <a:ln w="41275" cap="rnd">
            <a:solidFill>
              <a:schemeClr val="accent4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>
            <a:extLst>
              <a:ext uri="{FF2B5EF4-FFF2-40B4-BE49-F238E27FC236}">
                <a16:creationId xmlns:a16="http://schemas.microsoft.com/office/drawing/2014/main" id="{04D09C53-6A66-E0D5-432B-92A136521E6C}"/>
              </a:ext>
            </a:extLst>
          </p:cNvPr>
          <p:cNvCxnSpPr>
            <a:cxnSpLocks/>
          </p:cNvCxnSpPr>
          <p:nvPr userDrawn="1"/>
        </p:nvCxnSpPr>
        <p:spPr>
          <a:xfrm rot="16200000" flipH="1">
            <a:off x="6288367" y="-770400"/>
            <a:ext cx="2711785" cy="2200176"/>
          </a:xfrm>
          <a:prstGeom prst="curvedConnector3">
            <a:avLst>
              <a:gd name="adj1" fmla="val 50000"/>
            </a:avLst>
          </a:prstGeom>
          <a:ln w="41275" cap="rnd">
            <a:solidFill>
              <a:schemeClr val="bg2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>
            <a:extLst>
              <a:ext uri="{FF2B5EF4-FFF2-40B4-BE49-F238E27FC236}">
                <a16:creationId xmlns:a16="http://schemas.microsoft.com/office/drawing/2014/main" id="{8D9A4CAD-FFD7-66A4-6B05-9D20F71F212A}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9461336" y="-794670"/>
            <a:ext cx="2229713" cy="1946314"/>
          </a:xfrm>
          <a:prstGeom prst="curvedConnector3">
            <a:avLst/>
          </a:prstGeom>
          <a:ln w="41275" cap="rnd">
            <a:solidFill>
              <a:schemeClr val="tx2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>
            <a:extLst>
              <a:ext uri="{FF2B5EF4-FFF2-40B4-BE49-F238E27FC236}">
                <a16:creationId xmlns:a16="http://schemas.microsoft.com/office/drawing/2014/main" id="{35C62D21-41DE-8158-43A0-4D27099214BA}"/>
              </a:ext>
            </a:extLst>
          </p:cNvPr>
          <p:cNvCxnSpPr>
            <a:cxnSpLocks/>
          </p:cNvCxnSpPr>
          <p:nvPr userDrawn="1"/>
        </p:nvCxnSpPr>
        <p:spPr>
          <a:xfrm rot="5400000" flipH="1" flipV="1">
            <a:off x="5927351" y="6160931"/>
            <a:ext cx="3362631" cy="1814752"/>
          </a:xfrm>
          <a:prstGeom prst="curvedConnector3">
            <a:avLst>
              <a:gd name="adj1" fmla="val 50000"/>
            </a:avLst>
          </a:prstGeom>
          <a:ln w="41275" cap="rnd">
            <a:solidFill>
              <a:schemeClr val="tx2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>
            <a:extLst>
              <a:ext uri="{FF2B5EF4-FFF2-40B4-BE49-F238E27FC236}">
                <a16:creationId xmlns:a16="http://schemas.microsoft.com/office/drawing/2014/main" id="{3A568C54-221D-78AB-31D6-5C73BCB422E3}"/>
              </a:ext>
            </a:extLst>
          </p:cNvPr>
          <p:cNvCxnSpPr>
            <a:cxnSpLocks/>
          </p:cNvCxnSpPr>
          <p:nvPr userDrawn="1"/>
        </p:nvCxnSpPr>
        <p:spPr>
          <a:xfrm rot="16200000" flipH="1">
            <a:off x="145755" y="-888323"/>
            <a:ext cx="2506685" cy="2211978"/>
          </a:xfrm>
          <a:prstGeom prst="curvedConnector3">
            <a:avLst/>
          </a:prstGeom>
          <a:ln w="41275" cap="rnd">
            <a:solidFill>
              <a:schemeClr val="accent1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>
            <a:extLst>
              <a:ext uri="{FF2B5EF4-FFF2-40B4-BE49-F238E27FC236}">
                <a16:creationId xmlns:a16="http://schemas.microsoft.com/office/drawing/2014/main" id="{8C970B6B-080F-467F-A68F-AFE487017427}"/>
              </a:ext>
            </a:extLst>
          </p:cNvPr>
          <p:cNvCxnSpPr>
            <a:cxnSpLocks/>
          </p:cNvCxnSpPr>
          <p:nvPr userDrawn="1"/>
        </p:nvCxnSpPr>
        <p:spPr>
          <a:xfrm rot="10800000">
            <a:off x="11008767" y="4742924"/>
            <a:ext cx="2864391" cy="2771094"/>
          </a:xfrm>
          <a:prstGeom prst="curvedConnector3">
            <a:avLst>
              <a:gd name="adj1" fmla="val 50000"/>
            </a:avLst>
          </a:prstGeom>
          <a:ln w="41275" cap="rnd">
            <a:solidFill>
              <a:schemeClr val="accent6"/>
            </a:solidFill>
            <a:prstDash val="dash"/>
            <a:round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3">
            <a:extLst>
              <a:ext uri="{FF2B5EF4-FFF2-40B4-BE49-F238E27FC236}">
                <a16:creationId xmlns:a16="http://schemas.microsoft.com/office/drawing/2014/main" id="{BFB97FC5-6DD0-65F8-CA73-D7AC82C62E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28225" y="6413500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r" eaLnBrk="1" hangingPunct="1"/>
            <a:r>
              <a:rPr lang="en-GB" altLang="en-US" sz="800" dirty="0" err="1">
                <a:solidFill>
                  <a:srgbClr val="01416D"/>
                </a:solidFill>
                <a:cs typeface="Arial" panose="020B0604020202020204" pitchFamily="34" charset="0"/>
              </a:rPr>
              <a:t>cfc.com</a:t>
            </a:r>
            <a:r>
              <a:rPr lang="en-GB" altLang="en-US" sz="800" dirty="0">
                <a:solidFill>
                  <a:srgbClr val="01416D"/>
                </a:solidFill>
                <a:cs typeface="Arial" panose="020B0604020202020204" pitchFamily="34" charset="0"/>
              </a:rPr>
              <a:t>     </a:t>
            </a:r>
            <a:fld id="{23B21426-17F0-F54E-891A-593AFE11BA35}" type="slidenum">
              <a:rPr lang="en-GB" altLang="en-US" sz="1000" smtClean="0">
                <a:solidFill>
                  <a:srgbClr val="149BD7"/>
                </a:solidFill>
                <a:latin typeface="Montserrat Medium" pitchFamily="2" charset="77"/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1000" dirty="0">
              <a:solidFill>
                <a:srgbClr val="01416D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algn="r" eaLnBrk="1" hangingPunct="1"/>
            <a:endParaRPr lang="en-GB" altLang="en-US" sz="800" dirty="0">
              <a:solidFill>
                <a:srgbClr val="149BD7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4F1B508E-13A2-FE96-6A81-CDFF2AB2D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" y="6299200"/>
            <a:ext cx="795338" cy="30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741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oot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80BC60B3-A7A1-C64E-A9F3-79631365C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6413500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r" eaLnBrk="1" hangingPunct="1"/>
            <a:r>
              <a:rPr lang="en-GB" altLang="en-US" sz="800" dirty="0" err="1">
                <a:solidFill>
                  <a:srgbClr val="01416D"/>
                </a:solidFill>
                <a:cs typeface="Arial" panose="020B0604020202020204" pitchFamily="34" charset="0"/>
              </a:rPr>
              <a:t>cfc.com</a:t>
            </a:r>
            <a:r>
              <a:rPr lang="en-GB" altLang="en-US" sz="800" dirty="0">
                <a:solidFill>
                  <a:srgbClr val="01416D"/>
                </a:solidFill>
                <a:cs typeface="Arial" panose="020B0604020202020204" pitchFamily="34" charset="0"/>
              </a:rPr>
              <a:t>     </a:t>
            </a:r>
            <a:fld id="{23B21426-17F0-F54E-891A-593AFE11BA35}" type="slidenum">
              <a:rPr lang="en-GB" altLang="en-US" sz="1000" smtClean="0">
                <a:solidFill>
                  <a:srgbClr val="149BD7"/>
                </a:solidFill>
                <a:latin typeface="Montserrat Medium" pitchFamily="2" charset="77"/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1000" dirty="0">
              <a:solidFill>
                <a:srgbClr val="01416D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algn="r" eaLnBrk="1" hangingPunct="1"/>
            <a:endParaRPr lang="en-GB" altLang="en-US" sz="800" dirty="0">
              <a:solidFill>
                <a:srgbClr val="149BD7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98E8381D-137C-A709-9BBF-3C14484D4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" y="6299200"/>
            <a:ext cx="795338" cy="3081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3D3216-D346-61EF-069E-45AB23F71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57200"/>
            <a:ext cx="10515600" cy="5565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84512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ooter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F91DF7-F458-3E12-73EA-B56F057579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7000">
                <a:schemeClr val="tx2"/>
              </a:gs>
              <a:gs pos="100000">
                <a:srgbClr val="1476B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0BC60B3-A7A1-C64E-A9F3-79631365C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6413500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r" eaLnBrk="1" hangingPunct="1"/>
            <a:r>
              <a:rPr lang="en-GB" altLang="en-US" sz="800" dirty="0" err="1">
                <a:solidFill>
                  <a:schemeClr val="bg1"/>
                </a:solidFill>
                <a:cs typeface="Arial" panose="020B0604020202020204" pitchFamily="34" charset="0"/>
              </a:rPr>
              <a:t>cfc.com</a:t>
            </a:r>
            <a:r>
              <a:rPr lang="en-GB" altLang="en-US" sz="800" dirty="0">
                <a:solidFill>
                  <a:schemeClr val="bg1"/>
                </a:solidFill>
                <a:cs typeface="Arial" panose="020B0604020202020204" pitchFamily="34" charset="0"/>
              </a:rPr>
              <a:t>     </a:t>
            </a:r>
            <a:fld id="{23B21426-17F0-F54E-891A-593AFE11BA35}" type="slidenum">
              <a:rPr lang="en-GB" altLang="en-US" sz="1000" smtClean="0">
                <a:solidFill>
                  <a:schemeClr val="accent1"/>
                </a:solidFill>
                <a:latin typeface="Montserrat Medium" pitchFamily="2" charset="77"/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1000" dirty="0">
              <a:solidFill>
                <a:schemeClr val="accent1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algn="r" eaLnBrk="1" hangingPunct="1"/>
            <a:endParaRPr lang="en-GB" altLang="en-US" sz="800" dirty="0">
              <a:solidFill>
                <a:schemeClr val="bg1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graphics, font, logo, symbol&#10;&#10;Description automatically generated">
            <a:extLst>
              <a:ext uri="{FF2B5EF4-FFF2-40B4-BE49-F238E27FC236}">
                <a16:creationId xmlns:a16="http://schemas.microsoft.com/office/drawing/2014/main" id="{2E2A961F-0383-9EF3-C21B-E8F2F7B534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" y="6299199"/>
            <a:ext cx="795338" cy="308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7DD372-F2FF-2691-C47E-B48829F25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57200"/>
            <a:ext cx="10515600" cy="5565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17415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footer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8CAE364-5C19-08DA-2836-EF656165C247}"/>
              </a:ext>
            </a:extLst>
          </p:cNvPr>
          <p:cNvSpPr/>
          <p:nvPr userDrawn="1"/>
        </p:nvSpPr>
        <p:spPr>
          <a:xfrm>
            <a:off x="-850" y="-12057"/>
            <a:ext cx="12192849" cy="6870057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40000">
                <a:srgbClr val="E2F3F9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29FDCEC3-6E8F-206F-56FD-75B3AD5AF13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28225" y="6413500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r" eaLnBrk="1" hangingPunct="1"/>
            <a:r>
              <a:rPr lang="en-GB" altLang="en-US" sz="800" dirty="0" err="1">
                <a:solidFill>
                  <a:srgbClr val="01416D"/>
                </a:solidFill>
                <a:cs typeface="Arial" panose="020B0604020202020204" pitchFamily="34" charset="0"/>
              </a:rPr>
              <a:t>cfc.com</a:t>
            </a:r>
            <a:r>
              <a:rPr lang="en-GB" altLang="en-US" sz="800" dirty="0">
                <a:solidFill>
                  <a:srgbClr val="01416D"/>
                </a:solidFill>
                <a:cs typeface="Arial" panose="020B0604020202020204" pitchFamily="34" charset="0"/>
              </a:rPr>
              <a:t>     </a:t>
            </a:r>
            <a:fld id="{23B21426-17F0-F54E-891A-593AFE11BA35}" type="slidenum">
              <a:rPr lang="en-GB" altLang="en-US" sz="1000" smtClean="0">
                <a:solidFill>
                  <a:srgbClr val="149BD7"/>
                </a:solidFill>
                <a:latin typeface="Montserrat Medium" pitchFamily="2" charset="77"/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1000" dirty="0">
              <a:solidFill>
                <a:srgbClr val="01416D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algn="r" eaLnBrk="1" hangingPunct="1"/>
            <a:endParaRPr lang="en-GB" altLang="en-US" sz="800" dirty="0">
              <a:solidFill>
                <a:srgbClr val="149BD7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graphics, font, circle, graphic design&#10;&#10;Description automatically generated">
            <a:extLst>
              <a:ext uri="{FF2B5EF4-FFF2-40B4-BE49-F238E27FC236}">
                <a16:creationId xmlns:a16="http://schemas.microsoft.com/office/drawing/2014/main" id="{1A534DB5-90CD-1807-6FCC-FEE1F9C80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" y="6299200"/>
            <a:ext cx="795338" cy="3081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ADEDE32-E573-D614-A45F-260FB9E26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457200"/>
            <a:ext cx="10515600" cy="55659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35281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4823EB-EE1F-6628-3479-34D7E3EA9E8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7000">
                <a:schemeClr val="tx2"/>
              </a:gs>
              <a:gs pos="100000">
                <a:srgbClr val="1476BA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756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l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38EDECF-2988-8BC9-2331-687B52E47D4F}"/>
              </a:ext>
            </a:extLst>
          </p:cNvPr>
          <p:cNvSpPr/>
          <p:nvPr userDrawn="1"/>
        </p:nvSpPr>
        <p:spPr>
          <a:xfrm>
            <a:off x="-850" y="-12057"/>
            <a:ext cx="12192850" cy="6870057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40000">
                <a:srgbClr val="E2F3F9"/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5535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5854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2AAEE-901A-4D18-1D0D-EC8FF3E91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8C4E0-7347-13BC-65E8-390B7B3E1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60439-9A93-C042-E06C-20D6C9928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2B8A-AB7A-4347-92C9-9D642BC33B31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9BFA3-F566-9C5A-8F17-3711ABF25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5A1D7-B831-7D02-C18F-A13F864E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8E65-EB1C-42AC-8FFE-6DE593C8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841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49F6D-FC70-A527-7CD7-D6881C835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8BD1A-5588-DF7B-7C88-3AB6EF693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110E-4ABC-8722-4E89-57779B725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2B8A-AB7A-4347-92C9-9D642BC33B31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73108-FCFC-7B59-48E8-292DF7C1A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E2822-3CB3-4A14-54A8-B7751F7A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8E65-EB1C-42AC-8FFE-6DE593C8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879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F001-4895-0EDA-E88C-D6EBF2EC9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F33E9A-3A49-ECFE-B400-323BD94F5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CBC5-112E-4256-A67C-8B63C7E5E75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DEFA2C-61A5-9D7E-F820-75758EDE8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909DA9-193D-636B-0DD1-3692EFEC2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0E30-A307-451D-AF85-2B756DA72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4939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E93BC-79E7-D730-515F-7CEFFDB1A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2093F-58CA-3089-C965-7856B8F8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F3D5B-4145-1C12-B31F-1EC2F19B5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2B8A-AB7A-4347-92C9-9D642BC33B31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695C1-509E-8D4D-5E75-60FF49191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8F2F7-CBB9-C5BB-413E-5D6B9993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8E65-EB1C-42AC-8FFE-6DE593C8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5802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73BCB-B77C-44CB-12A1-EDD8DCA5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9B4D2-ED30-6A1C-4C50-2124540223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46C16D-9013-D470-D5FC-5F3B2058D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8D227-56C3-E821-FD8E-E460AA344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2B8A-AB7A-4347-92C9-9D642BC33B31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B3CD77-592B-048B-8DC4-E2964144D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A1C20B-1838-5297-4FAB-348351E0F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8E65-EB1C-42AC-8FFE-6DE593C8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150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C2725-904C-58F5-2868-50B51FE99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CE413-B338-40DA-274A-1F72D6FC4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F3410-1965-D8CC-3115-4CF7277CA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088D5A-D391-AC77-528E-CD1EE27694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015765-C054-0067-6729-7AC5A1F26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ED5F30-9DCD-CC08-ACB9-42B4631BB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2B8A-AB7A-4347-92C9-9D642BC33B31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EAB121-24FF-E78B-E9D1-4111E2BC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55A43-920D-BAD8-A0EF-32814F204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8E65-EB1C-42AC-8FFE-6DE593C8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6126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6C972-8EE5-AB1E-8A7F-65EAAA1C0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84FEA6-D275-F1CB-D39C-B76E9DC2F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2B8A-AB7A-4347-92C9-9D642BC33B31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397D-A218-FAE8-EF07-C134F7AD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4E1E38-BEA3-1B78-50A4-F85EB377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8E65-EB1C-42AC-8FFE-6DE593C8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596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5D4F3-6DB4-566A-F901-7681A2D69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2B8A-AB7A-4347-92C9-9D642BC33B31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B3F8F1-3272-A84F-A35B-B451DFD3D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EDD60-4C6D-26B9-0883-5CAFBDDA7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8E65-EB1C-42AC-8FFE-6DE593C8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7386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65084-E153-6E5B-378D-5D999AC2D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0DC37-EE1C-293D-843B-ACF7AE122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607DBA-8AE1-E681-95F8-9251147F9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E4423-60E4-6F8E-2875-B9C9F498E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2B8A-AB7A-4347-92C9-9D642BC33B31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02913-4931-7BEA-0642-166900C8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CA1C6-E841-02CE-FC32-7AE5A55B5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8E65-EB1C-42AC-8FFE-6DE593C8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7695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03D6-73A8-2005-29D0-FD3644380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F0AD94-63BC-A36F-60AC-AEFD2A7DB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331960-2242-A144-E532-3AB021E0C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AF902-2349-364F-DD9E-A34E61F87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2B8A-AB7A-4347-92C9-9D642BC33B31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C463A-D699-EB62-2DF7-3464E281C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EBFE0-3AD5-A001-A724-43C2E5B05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8E65-EB1C-42AC-8FFE-6DE593C8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498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FA99E-5322-E829-867A-FF48943E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E23666-6FFA-D5A1-679A-706BE043A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90D76-8439-ADAE-34CB-B7F733EC8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2B8A-AB7A-4347-92C9-9D642BC33B31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52F90-7F06-C066-7E77-23F98B6F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665B9-AA74-BE8D-FEC6-A335F61A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8E65-EB1C-42AC-8FFE-6DE593C8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947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010304-0751-5DFA-F3B7-7E243203EB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C6A0A6-E618-F5FF-26D7-130082699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80624-51D5-6D1A-158E-B9950522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32B8A-AB7A-4347-92C9-9D642BC33B31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9DBFA-B258-0D38-DEDA-ACDCB91E1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F2FEB-BD93-E21C-52D1-113577DBC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D8E65-EB1C-42AC-8FFE-6DE593C8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550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colum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40F69A78-1F90-7F45-9838-CC1A6091B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25" y="6299200"/>
            <a:ext cx="7937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BFCC981C-310D-BA42-B596-E93B7AF53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8225" y="6413500"/>
            <a:ext cx="1785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r" eaLnBrk="1" hangingPunct="1"/>
            <a:r>
              <a:rPr lang="en-GB" altLang="en-US" sz="800">
                <a:solidFill>
                  <a:srgbClr val="01416D"/>
                </a:solidFill>
                <a:cs typeface="Arial" panose="020B0604020202020204" pitchFamily="34" charset="0"/>
              </a:rPr>
              <a:t>cfcunderwriting.com     </a:t>
            </a:r>
            <a:fld id="{A4CB78AE-FABA-8A40-A915-D448E1BC7B52}" type="slidenum">
              <a:rPr lang="en-GB" altLang="en-US" sz="1000">
                <a:solidFill>
                  <a:srgbClr val="149BD7"/>
                </a:solidFill>
                <a:latin typeface="Montserrat Medium" pitchFamily="2" charset="77"/>
                <a:cs typeface="Arial" panose="020B0604020202020204" pitchFamily="34" charset="0"/>
              </a:rPr>
              <a:pPr algn="r" eaLnBrk="1" hangingPunct="1"/>
              <a:t>‹#›</a:t>
            </a:fld>
            <a:endParaRPr lang="en-GB" altLang="en-US" sz="1000">
              <a:solidFill>
                <a:srgbClr val="01416D"/>
              </a:solidFill>
              <a:latin typeface="Montserrat Medium" pitchFamily="2" charset="77"/>
              <a:cs typeface="Arial" panose="020B0604020202020204" pitchFamily="34" charset="0"/>
            </a:endParaRPr>
          </a:p>
          <a:p>
            <a:pPr algn="r" eaLnBrk="1" hangingPunct="1"/>
            <a:endParaRPr lang="en-GB" altLang="en-US" sz="800">
              <a:solidFill>
                <a:srgbClr val="149BD7"/>
              </a:solidFill>
              <a:latin typeface="Montserrat Medium" pitchFamily="2" charset="77"/>
              <a:cs typeface="Arial" panose="020B0604020202020204" pitchFamily="34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925715" y="1626918"/>
            <a:ext cx="8541226" cy="347938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49BD7"/>
                </a:solidFill>
                <a:latin typeface="Montserrat Medium" panose="020B060402020202020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6"/>
          </p:nvPr>
        </p:nvSpPr>
        <p:spPr>
          <a:xfrm>
            <a:off x="925715" y="2205114"/>
            <a:ext cx="8540407" cy="366660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7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69242-AD8F-18B0-4E86-19433916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CBC5-112E-4256-A67C-8B63C7E5E75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C2AFB-0290-60F3-BFD6-F0D7BF87F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C6276-79D1-5F9A-3AC6-0CF78460A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0E30-A307-451D-AF85-2B756DA72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4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AC6F9-5EFB-DC96-3846-E30AC3B3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5F9F6-D449-44C5-57E6-983B99625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4F44E-2EB0-6517-1A05-48E3118DC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A49BB-B0E8-7C22-B5C3-CD0DA0FB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CBC5-112E-4256-A67C-8B63C7E5E75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CDADE1-8CDA-4B1B-1D32-5707CDB26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017E0-F960-B220-E086-4BFC09EC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0E30-A307-451D-AF85-2B756DA72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53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046C3-75DF-929B-31AE-CB671D8F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BE3A88-2768-70CB-BDB9-01DE4EA197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AEFDD-B69C-2926-9BD5-EDD589034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FA9B5-0613-E70F-5FE4-E778A76EC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2CBC5-112E-4256-A67C-8B63C7E5E75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D7F2CA-479C-1E3B-18F2-7540E40CD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4C1F72-16C5-25BF-08C7-BCC5C29D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0E30-A307-451D-AF85-2B756DA72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75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932AE2-2820-CD85-079E-C6D62CCC3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03B321-452B-599C-BBB4-D9132D1B5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09751-6AC6-55CE-1D03-31B6E057E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92CBC5-112E-4256-A67C-8B63C7E5E75B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9CAFB-E26F-EA63-CCD8-C44103B37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EF929-3A4E-71C0-FED8-99076101B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EA0E30-A307-451D-AF85-2B756DA725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3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4">
            <a:extLst>
              <a:ext uri="{FF2B5EF4-FFF2-40B4-BE49-F238E27FC236}">
                <a16:creationId xmlns:a16="http://schemas.microsoft.com/office/drawing/2014/main" id="{5727B1BC-95F7-104A-9475-309538911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457200"/>
            <a:ext cx="10515600" cy="55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1">
            <a:extLst>
              <a:ext uri="{FF2B5EF4-FFF2-40B4-BE49-F238E27FC236}">
                <a16:creationId xmlns:a16="http://schemas.microsoft.com/office/drawing/2014/main" id="{27928795-3032-074E-BB5D-032734220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23576"/>
            <a:ext cx="10515600" cy="455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1615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707" r:id="rId19"/>
    <p:sldLayoutId id="2147483721" r:id="rId20"/>
  </p:sldLayoutIdLst>
  <p:txStyles>
    <p:titleStyle>
      <a:lvl1pPr algn="l" defTabSz="912813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1416D"/>
          </a:solidFill>
          <a:latin typeface="+mj-lt"/>
          <a:ea typeface="+mj-ea"/>
          <a:cs typeface="+mj-cs"/>
        </a:defRPr>
      </a:lvl1pPr>
      <a:lvl2pPr algn="l" defTabSz="912813" rtl="0" eaLnBrk="1" fontAlgn="base" hangingPunct="1">
        <a:spcBef>
          <a:spcPct val="0"/>
        </a:spcBef>
        <a:spcAft>
          <a:spcPct val="0"/>
        </a:spcAft>
        <a:defRPr sz="3800">
          <a:solidFill>
            <a:srgbClr val="01416D"/>
          </a:solidFill>
          <a:latin typeface="Montserrat Light" pitchFamily="2" charset="77"/>
        </a:defRPr>
      </a:lvl2pPr>
      <a:lvl3pPr algn="l" defTabSz="912813" rtl="0" eaLnBrk="1" fontAlgn="base" hangingPunct="1">
        <a:spcBef>
          <a:spcPct val="0"/>
        </a:spcBef>
        <a:spcAft>
          <a:spcPct val="0"/>
        </a:spcAft>
        <a:defRPr sz="3800">
          <a:solidFill>
            <a:srgbClr val="01416D"/>
          </a:solidFill>
          <a:latin typeface="Montserrat Light" pitchFamily="2" charset="77"/>
        </a:defRPr>
      </a:lvl3pPr>
      <a:lvl4pPr algn="l" defTabSz="912813" rtl="0" eaLnBrk="1" fontAlgn="base" hangingPunct="1">
        <a:spcBef>
          <a:spcPct val="0"/>
        </a:spcBef>
        <a:spcAft>
          <a:spcPct val="0"/>
        </a:spcAft>
        <a:defRPr sz="3800">
          <a:solidFill>
            <a:srgbClr val="01416D"/>
          </a:solidFill>
          <a:latin typeface="Montserrat Light" pitchFamily="2" charset="77"/>
        </a:defRPr>
      </a:lvl4pPr>
      <a:lvl5pPr algn="l" defTabSz="912813" rtl="0" eaLnBrk="1" fontAlgn="base" hangingPunct="1">
        <a:spcBef>
          <a:spcPct val="0"/>
        </a:spcBef>
        <a:spcAft>
          <a:spcPct val="0"/>
        </a:spcAft>
        <a:defRPr sz="3800">
          <a:solidFill>
            <a:srgbClr val="01416D"/>
          </a:solidFill>
          <a:latin typeface="Montserrat Light" pitchFamily="2" charset="77"/>
        </a:defRPr>
      </a:lvl5pPr>
      <a:lvl6pPr marL="457200" algn="l" defTabSz="912813" rtl="0" eaLnBrk="1" fontAlgn="base" hangingPunct="1">
        <a:spcBef>
          <a:spcPct val="0"/>
        </a:spcBef>
        <a:spcAft>
          <a:spcPct val="0"/>
        </a:spcAft>
        <a:defRPr sz="3800">
          <a:solidFill>
            <a:srgbClr val="01416D"/>
          </a:solidFill>
          <a:latin typeface="Montserrat Light" pitchFamily="2" charset="77"/>
        </a:defRPr>
      </a:lvl6pPr>
      <a:lvl7pPr marL="914400" algn="l" defTabSz="912813" rtl="0" eaLnBrk="1" fontAlgn="base" hangingPunct="1">
        <a:spcBef>
          <a:spcPct val="0"/>
        </a:spcBef>
        <a:spcAft>
          <a:spcPct val="0"/>
        </a:spcAft>
        <a:defRPr sz="3800">
          <a:solidFill>
            <a:srgbClr val="01416D"/>
          </a:solidFill>
          <a:latin typeface="Montserrat Light" pitchFamily="2" charset="77"/>
        </a:defRPr>
      </a:lvl7pPr>
      <a:lvl8pPr marL="1371600" algn="l" defTabSz="912813" rtl="0" eaLnBrk="1" fontAlgn="base" hangingPunct="1">
        <a:spcBef>
          <a:spcPct val="0"/>
        </a:spcBef>
        <a:spcAft>
          <a:spcPct val="0"/>
        </a:spcAft>
        <a:defRPr sz="3800">
          <a:solidFill>
            <a:srgbClr val="01416D"/>
          </a:solidFill>
          <a:latin typeface="Montserrat Light" pitchFamily="2" charset="77"/>
        </a:defRPr>
      </a:lvl8pPr>
      <a:lvl9pPr marL="1828800" algn="l" defTabSz="912813" rtl="0" eaLnBrk="1" fontAlgn="base" hangingPunct="1">
        <a:spcBef>
          <a:spcPct val="0"/>
        </a:spcBef>
        <a:spcAft>
          <a:spcPct val="0"/>
        </a:spcAft>
        <a:defRPr sz="3800">
          <a:solidFill>
            <a:srgbClr val="01416D"/>
          </a:solidFill>
          <a:latin typeface="Montserrat Light" pitchFamily="2" charset="77"/>
        </a:defRPr>
      </a:lvl9pPr>
    </p:titleStyle>
    <p:bodyStyle>
      <a:lvl1pPr marL="227013" indent="-227013" algn="l" defTabSz="912813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rgbClr val="149BD7"/>
        </a:buClr>
        <a:buSzPct val="130000"/>
        <a:buFont typeface="Arial" panose="020B0604020202020204" pitchFamily="34" charset="0"/>
        <a:buChar char="•"/>
        <a:defRPr sz="1200" kern="1200">
          <a:solidFill>
            <a:srgbClr val="575756"/>
          </a:solidFill>
          <a:latin typeface="Montserrat Light" panose="020B0604020202020204" charset="0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120000"/>
        </a:lnSpc>
        <a:spcBef>
          <a:spcPts val="300"/>
        </a:spcBef>
        <a:spcAft>
          <a:spcPct val="0"/>
        </a:spcAft>
        <a:buClr>
          <a:srgbClr val="149BD7"/>
        </a:buClr>
        <a:buSzPct val="80000"/>
        <a:buFont typeface="Courier New" panose="02070309020205020404" pitchFamily="49" charset="0"/>
        <a:buChar char="o"/>
        <a:defRPr sz="1200" kern="1200">
          <a:solidFill>
            <a:srgbClr val="575756"/>
          </a:solidFill>
          <a:latin typeface="Montserrat Light" panose="020B0604020202020204" charset="0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120000"/>
        </a:lnSpc>
        <a:spcBef>
          <a:spcPts val="300"/>
        </a:spcBef>
        <a:spcAft>
          <a:spcPct val="0"/>
        </a:spcAft>
        <a:buClr>
          <a:srgbClr val="149BD7"/>
        </a:buClr>
        <a:buFont typeface="Montserrat Light" pitchFamily="2" charset="77"/>
        <a:buChar char="−"/>
        <a:defRPr sz="1200" kern="1200">
          <a:solidFill>
            <a:srgbClr val="575756"/>
          </a:solidFill>
          <a:latin typeface="Montserrat Light" panose="020B0604020202020204" charset="0"/>
          <a:ea typeface="+mn-ea"/>
          <a:cs typeface="+mn-cs"/>
        </a:defRPr>
      </a:lvl3pPr>
      <a:lvl4pPr marL="1141413" indent="-227013" algn="l" defTabSz="912813" rtl="0" eaLnBrk="1" fontAlgn="base" hangingPunct="1">
        <a:spcBef>
          <a:spcPts val="300"/>
        </a:spcBef>
        <a:spcAft>
          <a:spcPct val="0"/>
        </a:spcAft>
        <a:buClr>
          <a:srgbClr val="149BD7"/>
        </a:buClr>
        <a:buFont typeface="Montserrat Light" pitchFamily="2" charset="77"/>
        <a:buChar char="−"/>
        <a:defRPr sz="1200" kern="1200">
          <a:solidFill>
            <a:schemeClr val="tx1"/>
          </a:solidFill>
          <a:latin typeface="Montserrat Light" panose="020B0604020202020204" charset="0"/>
          <a:ea typeface="+mn-ea"/>
          <a:cs typeface="+mn-cs"/>
        </a:defRPr>
      </a:lvl4pPr>
      <a:lvl5pPr marL="1141413" indent="-227013" algn="l" defTabSz="912813" rtl="0" eaLnBrk="1" fontAlgn="base" hangingPunct="1">
        <a:spcBef>
          <a:spcPts val="300"/>
        </a:spcBef>
        <a:spcAft>
          <a:spcPct val="0"/>
        </a:spcAft>
        <a:buClr>
          <a:srgbClr val="149BD7"/>
        </a:buClr>
        <a:buFont typeface="Montserrat Light" pitchFamily="2" charset="77"/>
        <a:buChar char="−"/>
        <a:defRPr sz="1200" kern="1200">
          <a:solidFill>
            <a:schemeClr val="tx1"/>
          </a:solidFill>
          <a:latin typeface="Montserrat Light" panose="020B060402020202020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4">
            <a:extLst>
              <a:ext uri="{FF2B5EF4-FFF2-40B4-BE49-F238E27FC236}">
                <a16:creationId xmlns:a16="http://schemas.microsoft.com/office/drawing/2014/main" id="{5727B1BC-95F7-104A-9475-3095389116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00050" y="457200"/>
            <a:ext cx="10515600" cy="55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1027" name="Text Placeholder 1">
            <a:extLst>
              <a:ext uri="{FF2B5EF4-FFF2-40B4-BE49-F238E27FC236}">
                <a16:creationId xmlns:a16="http://schemas.microsoft.com/office/drawing/2014/main" id="{27928795-3032-074E-BB5D-0327342208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23576"/>
            <a:ext cx="10515600" cy="455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345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</p:sldLayoutIdLst>
  <p:txStyles>
    <p:titleStyle>
      <a:lvl1pPr algn="l" defTabSz="912813" rtl="0" eaLnBrk="1" fontAlgn="base" hangingPunct="1">
        <a:spcBef>
          <a:spcPct val="0"/>
        </a:spcBef>
        <a:spcAft>
          <a:spcPct val="0"/>
        </a:spcAft>
        <a:defRPr sz="3000" kern="1200">
          <a:solidFill>
            <a:srgbClr val="01416D"/>
          </a:solidFill>
          <a:latin typeface="+mj-lt"/>
          <a:ea typeface="+mj-ea"/>
          <a:cs typeface="+mj-cs"/>
        </a:defRPr>
      </a:lvl1pPr>
      <a:lvl2pPr algn="l" defTabSz="912813" rtl="0" eaLnBrk="1" fontAlgn="base" hangingPunct="1">
        <a:spcBef>
          <a:spcPct val="0"/>
        </a:spcBef>
        <a:spcAft>
          <a:spcPct val="0"/>
        </a:spcAft>
        <a:defRPr sz="3800">
          <a:solidFill>
            <a:srgbClr val="01416D"/>
          </a:solidFill>
          <a:latin typeface="Montserrat Light" pitchFamily="2" charset="77"/>
        </a:defRPr>
      </a:lvl2pPr>
      <a:lvl3pPr algn="l" defTabSz="912813" rtl="0" eaLnBrk="1" fontAlgn="base" hangingPunct="1">
        <a:spcBef>
          <a:spcPct val="0"/>
        </a:spcBef>
        <a:spcAft>
          <a:spcPct val="0"/>
        </a:spcAft>
        <a:defRPr sz="3800">
          <a:solidFill>
            <a:srgbClr val="01416D"/>
          </a:solidFill>
          <a:latin typeface="Montserrat Light" pitchFamily="2" charset="77"/>
        </a:defRPr>
      </a:lvl3pPr>
      <a:lvl4pPr algn="l" defTabSz="912813" rtl="0" eaLnBrk="1" fontAlgn="base" hangingPunct="1">
        <a:spcBef>
          <a:spcPct val="0"/>
        </a:spcBef>
        <a:spcAft>
          <a:spcPct val="0"/>
        </a:spcAft>
        <a:defRPr sz="3800">
          <a:solidFill>
            <a:srgbClr val="01416D"/>
          </a:solidFill>
          <a:latin typeface="Montserrat Light" pitchFamily="2" charset="77"/>
        </a:defRPr>
      </a:lvl4pPr>
      <a:lvl5pPr algn="l" defTabSz="912813" rtl="0" eaLnBrk="1" fontAlgn="base" hangingPunct="1">
        <a:spcBef>
          <a:spcPct val="0"/>
        </a:spcBef>
        <a:spcAft>
          <a:spcPct val="0"/>
        </a:spcAft>
        <a:defRPr sz="3800">
          <a:solidFill>
            <a:srgbClr val="01416D"/>
          </a:solidFill>
          <a:latin typeface="Montserrat Light" pitchFamily="2" charset="77"/>
        </a:defRPr>
      </a:lvl5pPr>
      <a:lvl6pPr marL="457200" algn="l" defTabSz="912813" rtl="0" eaLnBrk="1" fontAlgn="base" hangingPunct="1">
        <a:spcBef>
          <a:spcPct val="0"/>
        </a:spcBef>
        <a:spcAft>
          <a:spcPct val="0"/>
        </a:spcAft>
        <a:defRPr sz="3800">
          <a:solidFill>
            <a:srgbClr val="01416D"/>
          </a:solidFill>
          <a:latin typeface="Montserrat Light" pitchFamily="2" charset="77"/>
        </a:defRPr>
      </a:lvl6pPr>
      <a:lvl7pPr marL="914400" algn="l" defTabSz="912813" rtl="0" eaLnBrk="1" fontAlgn="base" hangingPunct="1">
        <a:spcBef>
          <a:spcPct val="0"/>
        </a:spcBef>
        <a:spcAft>
          <a:spcPct val="0"/>
        </a:spcAft>
        <a:defRPr sz="3800">
          <a:solidFill>
            <a:srgbClr val="01416D"/>
          </a:solidFill>
          <a:latin typeface="Montserrat Light" pitchFamily="2" charset="77"/>
        </a:defRPr>
      </a:lvl7pPr>
      <a:lvl8pPr marL="1371600" algn="l" defTabSz="912813" rtl="0" eaLnBrk="1" fontAlgn="base" hangingPunct="1">
        <a:spcBef>
          <a:spcPct val="0"/>
        </a:spcBef>
        <a:spcAft>
          <a:spcPct val="0"/>
        </a:spcAft>
        <a:defRPr sz="3800">
          <a:solidFill>
            <a:srgbClr val="01416D"/>
          </a:solidFill>
          <a:latin typeface="Montserrat Light" pitchFamily="2" charset="77"/>
        </a:defRPr>
      </a:lvl8pPr>
      <a:lvl9pPr marL="1828800" algn="l" defTabSz="912813" rtl="0" eaLnBrk="1" fontAlgn="base" hangingPunct="1">
        <a:spcBef>
          <a:spcPct val="0"/>
        </a:spcBef>
        <a:spcAft>
          <a:spcPct val="0"/>
        </a:spcAft>
        <a:defRPr sz="3800">
          <a:solidFill>
            <a:srgbClr val="01416D"/>
          </a:solidFill>
          <a:latin typeface="Montserrat Light" pitchFamily="2" charset="77"/>
        </a:defRPr>
      </a:lvl9pPr>
    </p:titleStyle>
    <p:bodyStyle>
      <a:lvl1pPr marL="227013" indent="-227013" algn="l" defTabSz="912813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Clr>
          <a:srgbClr val="149BD7"/>
        </a:buClr>
        <a:buSzPct val="130000"/>
        <a:buFont typeface="Arial" panose="020B0604020202020204" pitchFamily="34" charset="0"/>
        <a:buChar char="•"/>
        <a:defRPr sz="1200" kern="1200">
          <a:solidFill>
            <a:srgbClr val="575756"/>
          </a:solidFill>
          <a:latin typeface="Montserrat Light" panose="020B0604020202020204" charset="0"/>
          <a:ea typeface="+mn-ea"/>
          <a:cs typeface="+mn-cs"/>
        </a:defRPr>
      </a:lvl1pPr>
      <a:lvl2pPr marL="684213" indent="-227013" algn="l" defTabSz="912813" rtl="0" eaLnBrk="1" fontAlgn="base" hangingPunct="1">
        <a:lnSpc>
          <a:spcPct val="120000"/>
        </a:lnSpc>
        <a:spcBef>
          <a:spcPts val="300"/>
        </a:spcBef>
        <a:spcAft>
          <a:spcPct val="0"/>
        </a:spcAft>
        <a:buClr>
          <a:srgbClr val="149BD7"/>
        </a:buClr>
        <a:buSzPct val="80000"/>
        <a:buFont typeface="Courier New" panose="02070309020205020404" pitchFamily="49" charset="0"/>
        <a:buChar char="o"/>
        <a:defRPr sz="1200" kern="1200">
          <a:solidFill>
            <a:srgbClr val="575756"/>
          </a:solidFill>
          <a:latin typeface="Montserrat Light" panose="020B0604020202020204" charset="0"/>
          <a:ea typeface="+mn-ea"/>
          <a:cs typeface="+mn-cs"/>
        </a:defRPr>
      </a:lvl2pPr>
      <a:lvl3pPr marL="1141413" indent="-227013" algn="l" defTabSz="912813" rtl="0" eaLnBrk="1" fontAlgn="base" hangingPunct="1">
        <a:lnSpc>
          <a:spcPct val="120000"/>
        </a:lnSpc>
        <a:spcBef>
          <a:spcPts val="300"/>
        </a:spcBef>
        <a:spcAft>
          <a:spcPct val="0"/>
        </a:spcAft>
        <a:buClr>
          <a:srgbClr val="149BD7"/>
        </a:buClr>
        <a:buFont typeface="Montserrat Light" pitchFamily="2" charset="77"/>
        <a:buChar char="−"/>
        <a:defRPr sz="1200" kern="1200">
          <a:solidFill>
            <a:srgbClr val="575756"/>
          </a:solidFill>
          <a:latin typeface="Montserrat Light" panose="020B0604020202020204" charset="0"/>
          <a:ea typeface="+mn-ea"/>
          <a:cs typeface="+mn-cs"/>
        </a:defRPr>
      </a:lvl3pPr>
      <a:lvl4pPr marL="1141413" indent="-227013" algn="l" defTabSz="912813" rtl="0" eaLnBrk="1" fontAlgn="base" hangingPunct="1">
        <a:spcBef>
          <a:spcPts val="300"/>
        </a:spcBef>
        <a:spcAft>
          <a:spcPct val="0"/>
        </a:spcAft>
        <a:buClr>
          <a:srgbClr val="149BD7"/>
        </a:buClr>
        <a:buFont typeface="Montserrat Light" pitchFamily="2" charset="77"/>
        <a:buChar char="−"/>
        <a:defRPr sz="1200" kern="1200">
          <a:solidFill>
            <a:schemeClr val="tx1"/>
          </a:solidFill>
          <a:latin typeface="Montserrat Light" panose="020B0604020202020204" charset="0"/>
          <a:ea typeface="+mn-ea"/>
          <a:cs typeface="+mn-cs"/>
        </a:defRPr>
      </a:lvl4pPr>
      <a:lvl5pPr marL="1141413" indent="-227013" algn="l" defTabSz="912813" rtl="0" eaLnBrk="1" fontAlgn="base" hangingPunct="1">
        <a:spcBef>
          <a:spcPts val="300"/>
        </a:spcBef>
        <a:spcAft>
          <a:spcPct val="0"/>
        </a:spcAft>
        <a:buClr>
          <a:srgbClr val="149BD7"/>
        </a:buClr>
        <a:buFont typeface="Montserrat Light" pitchFamily="2" charset="77"/>
        <a:buChar char="−"/>
        <a:defRPr sz="1200" kern="1200">
          <a:solidFill>
            <a:schemeClr val="tx1"/>
          </a:solidFill>
          <a:latin typeface="Montserrat Light" panose="020B060402020202020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2DAA1-1CC0-C34C-39E4-21ACF3B73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AAF4F4-2323-AFDC-E6BE-C609851C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093BA-BC9A-A758-D542-EEA7869EAC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32B8A-AB7A-4347-92C9-9D642BC33B31}" type="datetimeFigureOut">
              <a:rPr lang="en-GB" smtClean="0"/>
              <a:t>02/10/2024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3D2EA-1185-F495-C950-39B34F95E0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5560D-C8B3-EA96-356F-59E2152DB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D8E65-EB1C-42AC-8FFE-6DE593C8DA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85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4881F-A06E-ED05-8F17-BEA9274504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306" y="4173401"/>
            <a:ext cx="6389143" cy="942609"/>
          </a:xfrm>
        </p:spPr>
        <p:txBody>
          <a:bodyPr/>
          <a:lstStyle/>
          <a:p>
            <a:r>
              <a:rPr lang="en-US" dirty="0"/>
              <a:t>Josh Huckin,  Fintech Underwriter </a:t>
            </a:r>
          </a:p>
          <a:p>
            <a:r>
              <a:rPr lang="en-US" dirty="0"/>
              <a:t>Robb Roberts, Fintech Underwriter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B412CF-B816-767A-6512-7883E208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Fintech: The next generation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68A0EC9A-BF38-7D84-3A60-442A9369CFA2}"/>
              </a:ext>
            </a:extLst>
          </p:cNvPr>
          <p:cNvSpPr/>
          <p:nvPr/>
        </p:nvSpPr>
        <p:spPr>
          <a:xfrm>
            <a:off x="930749" y="4023128"/>
            <a:ext cx="2580456" cy="68653"/>
          </a:xfrm>
          <a:custGeom>
            <a:avLst/>
            <a:gdLst>
              <a:gd name="connsiteX0" fmla="*/ 0 w 3703320"/>
              <a:gd name="connsiteY0" fmla="*/ 75382 h 75382"/>
              <a:gd name="connsiteX1" fmla="*/ 3703320 w 3703320"/>
              <a:gd name="connsiteY1" fmla="*/ 29662 h 75382"/>
              <a:gd name="connsiteX0" fmla="*/ 0 w 3703320"/>
              <a:gd name="connsiteY0" fmla="*/ 51148 h 51148"/>
              <a:gd name="connsiteX1" fmla="*/ 3703320 w 3703320"/>
              <a:gd name="connsiteY1" fmla="*/ 41092 h 51148"/>
              <a:gd name="connsiteX0" fmla="*/ 0 w 3697567"/>
              <a:gd name="connsiteY0" fmla="*/ 40874 h 50105"/>
              <a:gd name="connsiteX1" fmla="*/ 3697567 w 3697567"/>
              <a:gd name="connsiteY1" fmla="*/ 50106 h 50105"/>
              <a:gd name="connsiteX0" fmla="*/ 0 w 3697567"/>
              <a:gd name="connsiteY0" fmla="*/ 39311 h 48543"/>
              <a:gd name="connsiteX1" fmla="*/ 3697567 w 3697567"/>
              <a:gd name="connsiteY1" fmla="*/ 48543 h 48543"/>
              <a:gd name="connsiteX0" fmla="*/ 0 w 3676422"/>
              <a:gd name="connsiteY0" fmla="*/ 43469 h 44570"/>
              <a:gd name="connsiteX1" fmla="*/ 3676422 w 3676422"/>
              <a:gd name="connsiteY1" fmla="*/ 44570 h 44570"/>
              <a:gd name="connsiteX0" fmla="*/ 0 w 3676422"/>
              <a:gd name="connsiteY0" fmla="*/ 31894 h 32995"/>
              <a:gd name="connsiteX1" fmla="*/ 3676422 w 3676422"/>
              <a:gd name="connsiteY1" fmla="*/ 32995 h 32995"/>
              <a:gd name="connsiteX0" fmla="*/ 0 w 3676422"/>
              <a:gd name="connsiteY0" fmla="*/ 30842 h 31943"/>
              <a:gd name="connsiteX1" fmla="*/ 3676422 w 3676422"/>
              <a:gd name="connsiteY1" fmla="*/ 31943 h 31943"/>
              <a:gd name="connsiteX0" fmla="*/ 0 w 3676422"/>
              <a:gd name="connsiteY0" fmla="*/ 29571 h 30672"/>
              <a:gd name="connsiteX1" fmla="*/ 3676422 w 3676422"/>
              <a:gd name="connsiteY1" fmla="*/ 30672 h 30672"/>
              <a:gd name="connsiteX0" fmla="*/ 0 w 3655277"/>
              <a:gd name="connsiteY0" fmla="*/ 31864 h 31864"/>
              <a:gd name="connsiteX1" fmla="*/ 3655277 w 3655277"/>
              <a:gd name="connsiteY1" fmla="*/ 27273 h 31864"/>
              <a:gd name="connsiteX0" fmla="*/ 0 w 3697566"/>
              <a:gd name="connsiteY0" fmla="*/ 29571 h 30672"/>
              <a:gd name="connsiteX1" fmla="*/ 3697566 w 3697566"/>
              <a:gd name="connsiteY1" fmla="*/ 30672 h 30672"/>
              <a:gd name="connsiteX0" fmla="*/ 0 w 3612988"/>
              <a:gd name="connsiteY0" fmla="*/ 30520 h 30520"/>
              <a:gd name="connsiteX1" fmla="*/ 3612988 w 3612988"/>
              <a:gd name="connsiteY1" fmla="*/ 29182 h 30520"/>
              <a:gd name="connsiteX0" fmla="*/ 0 w 3612988"/>
              <a:gd name="connsiteY0" fmla="*/ 29253 h 29253"/>
              <a:gd name="connsiteX1" fmla="*/ 3612988 w 3612988"/>
              <a:gd name="connsiteY1" fmla="*/ 27915 h 2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612988" h="29253">
                <a:moveTo>
                  <a:pt x="0" y="29253"/>
                </a:moveTo>
                <a:cubicBezTo>
                  <a:pt x="1549505" y="-22308"/>
                  <a:pt x="2850097" y="5476"/>
                  <a:pt x="3612988" y="27915"/>
                </a:cubicBezTo>
              </a:path>
            </a:pathLst>
          </a:custGeom>
          <a:noFill/>
          <a:ln w="38100" cap="rnd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0038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5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EFFFF-C2B2-6350-6B63-C64CFDDF1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38CEA6-D02F-A4BF-2A90-1E00B77C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ontserrat SemiBold" pitchFamily="2" charset="77"/>
              </a:rPr>
              <a:t>Capabilities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A3064F-9BD3-6C74-7AFA-41E2117635EB}"/>
              </a:ext>
            </a:extLst>
          </p:cNvPr>
          <p:cNvSpPr/>
          <p:nvPr/>
        </p:nvSpPr>
        <p:spPr>
          <a:xfrm>
            <a:off x="7221004" y="2777485"/>
            <a:ext cx="5529795" cy="5529795"/>
          </a:xfrm>
          <a:prstGeom prst="ellipse">
            <a:avLst/>
          </a:prstGeom>
          <a:ln w="38100" cap="rnd">
            <a:solidFill>
              <a:schemeClr val="accent4"/>
            </a:solidFill>
            <a:prstDash val="dash"/>
            <a:round/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51726D7-D9A5-8E84-87F4-136BCBBAE4A5}"/>
              </a:ext>
            </a:extLst>
          </p:cNvPr>
          <p:cNvSpPr/>
          <p:nvPr/>
        </p:nvSpPr>
        <p:spPr>
          <a:xfrm>
            <a:off x="1051840" y="1556402"/>
            <a:ext cx="6996100" cy="2766216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96000" rIns="360000" bIns="0" rtlCol="0" anchor="t" anchorCtr="0"/>
          <a:lstStyle/>
          <a:p>
            <a:pPr marL="349250" marR="0" lvl="0" indent="-342900" algn="l" defTabSz="91281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149B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Times New Roman" panose="02020603050405020304" pitchFamily="18" charset="0"/>
              </a:rPr>
              <a:t>Primary or excess limits up to USD 5m </a:t>
            </a:r>
          </a:p>
          <a:p>
            <a:pPr marL="349250" marR="0" lvl="0" indent="-342900" algn="l" defTabSz="91281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149B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Times New Roman" panose="02020603050405020304" pitchFamily="18" charset="0"/>
              </a:rPr>
              <a:t>Average retentions at USD 25k </a:t>
            </a:r>
          </a:p>
          <a:p>
            <a:pPr marL="349250" marR="0" lvl="0" indent="-342900" algn="l" defTabSz="91281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149B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Times New Roman" panose="02020603050405020304" pitchFamily="18" charset="0"/>
              </a:rPr>
              <a:t>Revenues up to </a:t>
            </a:r>
            <a:r>
              <a:rPr lang="en-GB" sz="2000" dirty="0">
                <a:solidFill>
                  <a:srgbClr val="01416D"/>
                </a:solidFill>
                <a:latin typeface="Montserrat Light" pitchFamily="2" charset="77"/>
                <a:cs typeface="Times New Roman" panose="02020603050405020304" pitchFamily="18" charset="0"/>
              </a:rPr>
              <a:t>USD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Times New Roman" panose="02020603050405020304" pitchFamily="18" charset="0"/>
              </a:rPr>
              <a:t> 100m</a:t>
            </a:r>
          </a:p>
          <a:p>
            <a:pPr marL="349250" marR="0" lvl="0" indent="-342900" algn="l" defTabSz="91281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149B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Times New Roman" panose="02020603050405020304" pitchFamily="18" charset="0"/>
              </a:rPr>
              <a:t>Premiums from </a:t>
            </a:r>
            <a:r>
              <a:rPr lang="en-GB" sz="2000" dirty="0">
                <a:solidFill>
                  <a:srgbClr val="01416D"/>
                </a:solidFill>
                <a:latin typeface="Montserrat Light" pitchFamily="2" charset="77"/>
                <a:cs typeface="Times New Roman" panose="02020603050405020304" pitchFamily="18" charset="0"/>
              </a:rPr>
              <a:t>USD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Times New Roman" panose="02020603050405020304" pitchFamily="18" charset="0"/>
              </a:rPr>
              <a:t> 5k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538D80-8FE8-9365-784D-19111579A19D}"/>
              </a:ext>
            </a:extLst>
          </p:cNvPr>
          <p:cNvSpPr/>
          <p:nvPr/>
        </p:nvSpPr>
        <p:spPr>
          <a:xfrm>
            <a:off x="5903648" y="-4692698"/>
            <a:ext cx="5529795" cy="5529795"/>
          </a:xfrm>
          <a:prstGeom prst="ellipse">
            <a:avLst/>
          </a:prstGeom>
          <a:ln w="38100" cap="rnd">
            <a:solidFill>
              <a:schemeClr val="accent4"/>
            </a:solidFill>
            <a:prstDash val="dash"/>
            <a:round/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37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DD1D855-ABF6-15FA-C8F1-91AF99538852}"/>
              </a:ext>
            </a:extLst>
          </p:cNvPr>
          <p:cNvSpPr txBox="1">
            <a:spLocks/>
          </p:cNvSpPr>
          <p:nvPr/>
        </p:nvSpPr>
        <p:spPr>
          <a:xfrm>
            <a:off x="925709" y="2087127"/>
            <a:ext cx="3416893" cy="1386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4" marR="0" indent="-228594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Char char="•"/>
              <a:tabLst/>
              <a:defRPr sz="1200" kern="1200">
                <a:solidFill>
                  <a:srgbClr val="575756"/>
                </a:solidFill>
                <a:latin typeface="Montserrat Light" panose="020B0604020202020204" charset="0"/>
                <a:ea typeface="+mn-ea"/>
                <a:cs typeface="+mn-cs"/>
              </a:defRPr>
            </a:lvl1pPr>
            <a:lvl2pPr marL="685783" marR="0" indent="-228594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Pct val="80000"/>
              <a:buFont typeface="Courier New" panose="02070309020205020404" pitchFamily="49" charset="0"/>
              <a:buChar char="o"/>
              <a:tabLst/>
              <a:defRPr sz="1200" kern="1200">
                <a:solidFill>
                  <a:srgbClr val="575756"/>
                </a:solidFill>
                <a:latin typeface="Montserrat Light" panose="020B0604020202020204" charset="0"/>
                <a:ea typeface="+mn-ea"/>
                <a:cs typeface="+mn-cs"/>
              </a:defRPr>
            </a:lvl2pPr>
            <a:lvl3pPr marL="1141413" marR="0" indent="-227013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Tx/>
              <a:buFont typeface="Montserrat Light" panose="020B0604020202020204" charset="0"/>
              <a:buChar char="−"/>
              <a:tabLst/>
              <a:defRPr sz="1200" kern="1200">
                <a:solidFill>
                  <a:srgbClr val="575756"/>
                </a:solidFill>
                <a:latin typeface="Montserrat Light" panose="020B0604020202020204" charset="0"/>
                <a:ea typeface="+mn-ea"/>
                <a:cs typeface="+mn-cs"/>
              </a:defRPr>
            </a:lvl3pPr>
            <a:lvl4pPr marL="1141413" marR="0" indent="-22701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Tx/>
              <a:buFont typeface="Montserrat Light" panose="020B0604020202020204" charset="0"/>
              <a:buChar char="−"/>
              <a:tabLst/>
              <a:defRPr sz="1200" kern="1200">
                <a:solidFill>
                  <a:schemeClr val="tx1"/>
                </a:solidFill>
                <a:latin typeface="Montserrat Light" panose="020B0604020202020204" charset="0"/>
                <a:ea typeface="+mn-ea"/>
                <a:cs typeface="+mn-cs"/>
              </a:defRPr>
            </a:lvl4pPr>
            <a:lvl5pPr marL="1141413" marR="0" indent="-22701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Tx/>
              <a:buFont typeface="Montserrat Light" panose="020B0604020202020204" charset="0"/>
              <a:buChar char="−"/>
              <a:tabLst/>
              <a:defRPr sz="1200" kern="1200">
                <a:solidFill>
                  <a:schemeClr val="tx1"/>
                </a:solidFill>
                <a:latin typeface="Montserrat Light" panose="020B060402020202020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695" marR="0" lvl="0" indent="-226695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Accounts receivable and factoring</a:t>
            </a:r>
          </a:p>
          <a:p>
            <a:pPr marL="226695" marR="0" lvl="0" indent="-226695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B2B Lending and software</a:t>
            </a:r>
          </a:p>
          <a:p>
            <a:pPr marL="226695" marR="0" lvl="0" indent="-226695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B2B Trading platforms and software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226695" marR="0" lvl="0" indent="-226695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Banking as a Service</a:t>
            </a:r>
          </a:p>
          <a:p>
            <a:pPr marL="226695" marR="0" lvl="0" indent="-226695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Crowdfunding</a:t>
            </a:r>
          </a:p>
          <a:p>
            <a:pPr marL="226695" marR="0" lvl="0" indent="-226695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Montserrat Light" panose="020B0604020202020204" charset="0"/>
                <a:ea typeface="+mn-ea"/>
                <a:cs typeface="+mn-cs"/>
              </a:rPr>
              <a:t>Digital &amp; App-based Banking</a:t>
            </a:r>
          </a:p>
          <a:p>
            <a:pPr marL="226695" marR="0" lvl="0" indent="-226695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Montserrat Light" panose="020B0604020202020204" charset="0"/>
                <a:ea typeface="+mn-ea"/>
                <a:cs typeface="+mn-cs"/>
              </a:rPr>
              <a:t>Insurtech</a:t>
            </a:r>
          </a:p>
          <a:p>
            <a:pPr marL="226695" marR="0" lvl="0" indent="-226695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Montserrat Light" panose="020B0604020202020204" charset="0"/>
                <a:ea typeface="+mn-ea"/>
                <a:cs typeface="+mn-cs"/>
              </a:rPr>
              <a:t>Investment Platforms and software</a:t>
            </a:r>
          </a:p>
          <a:p>
            <a:pPr marL="226695" marR="0" lvl="0" indent="-226695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Montserrat Light" panose="020B0604020202020204" charset="0"/>
                <a:ea typeface="+mn-ea"/>
                <a:cs typeface="+mn-cs"/>
              </a:rPr>
              <a:t>Payment technology and money transfer</a:t>
            </a:r>
          </a:p>
          <a:p>
            <a:pPr marL="226695" marR="0" lvl="0" indent="-226695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Montserrat Light" panose="020B0604020202020204" charset="0"/>
              <a:ea typeface="+mn-ea"/>
              <a:cs typeface="+mn-cs"/>
            </a:endParaRPr>
          </a:p>
          <a:p>
            <a:pPr marL="226695" marR="0" lvl="0" indent="-226695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Montserrat Light" panose="020B0604020202020204" charset="0"/>
              <a:ea typeface="+mn-ea"/>
              <a:cs typeface="+mn-cs"/>
            </a:endParaRPr>
          </a:p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Montserrat Light" panose="020B0604020202020204" charset="0"/>
              <a:ea typeface="+mn-ea"/>
              <a:cs typeface="+mn-cs"/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0EA3B89D-8F65-D11B-8DED-222B7346A6C0}"/>
              </a:ext>
            </a:extLst>
          </p:cNvPr>
          <p:cNvSpPr txBox="1">
            <a:spLocks/>
          </p:cNvSpPr>
          <p:nvPr/>
        </p:nvSpPr>
        <p:spPr>
          <a:xfrm>
            <a:off x="925709" y="1638509"/>
            <a:ext cx="3227930" cy="339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None/>
              <a:tabLst/>
              <a:defRPr sz="1400" kern="1200">
                <a:solidFill>
                  <a:srgbClr val="149BD7"/>
                </a:solidFill>
                <a:latin typeface="Montserrat Medium"/>
                <a:ea typeface="+mn-ea"/>
                <a:cs typeface="+mn-cs"/>
              </a:defRPr>
            </a:lvl1pPr>
            <a:lvl2pPr marL="685783" marR="0" indent="-228594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Pct val="80000"/>
              <a:buFont typeface="Courier New" panose="02070309020205020404" pitchFamily="49" charset="0"/>
              <a:buChar char="o"/>
              <a:tabLst/>
              <a:defRPr sz="1200" kern="1200">
                <a:solidFill>
                  <a:srgbClr val="575756"/>
                </a:solidFill>
                <a:latin typeface="Montserrat Light" panose="020B0604020202020204" charset="0"/>
                <a:ea typeface="+mn-ea"/>
                <a:cs typeface="+mn-cs"/>
              </a:defRPr>
            </a:lvl2pPr>
            <a:lvl3pPr marL="1141413" marR="0" indent="-227013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Tx/>
              <a:buFont typeface="Montserrat Light" panose="020B0604020202020204" charset="0"/>
              <a:buChar char="−"/>
              <a:tabLst/>
              <a:defRPr sz="1200" kern="1200">
                <a:solidFill>
                  <a:srgbClr val="575756"/>
                </a:solidFill>
                <a:latin typeface="Montserrat Light" panose="020B0604020202020204" charset="0"/>
                <a:ea typeface="+mn-ea"/>
                <a:cs typeface="+mn-cs"/>
              </a:defRPr>
            </a:lvl3pPr>
            <a:lvl4pPr marL="1141413" marR="0" indent="-22701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Tx/>
              <a:buFont typeface="Montserrat Light" panose="020B0604020202020204" charset="0"/>
              <a:buChar char="−"/>
              <a:tabLst/>
              <a:defRPr sz="1200" kern="1200">
                <a:solidFill>
                  <a:schemeClr val="tx1"/>
                </a:solidFill>
                <a:latin typeface="Montserrat Light" panose="020B0604020202020204" charset="0"/>
                <a:ea typeface="+mn-ea"/>
                <a:cs typeface="+mn-cs"/>
              </a:defRPr>
            </a:lvl4pPr>
            <a:lvl5pPr marL="1141413" marR="0" indent="-22701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Tx/>
              <a:buFont typeface="Montserrat Light" panose="020B0604020202020204" charset="0"/>
              <a:buChar char="−"/>
              <a:tabLst/>
              <a:defRPr sz="1200" kern="1200">
                <a:solidFill>
                  <a:schemeClr val="tx1"/>
                </a:solidFill>
                <a:latin typeface="Montserrat Light" panose="020B060402020202020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9BD7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Risks we like</a:t>
            </a:r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C44568BF-39D4-E547-704C-1C9DC2D85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20" y="4605782"/>
            <a:ext cx="3054387" cy="1455624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DAE2507-D4B4-5F9F-D792-B80930507850}"/>
              </a:ext>
            </a:extLst>
          </p:cNvPr>
          <p:cNvSpPr txBox="1">
            <a:spLocks/>
          </p:cNvSpPr>
          <p:nvPr/>
        </p:nvSpPr>
        <p:spPr>
          <a:xfrm>
            <a:off x="4509806" y="2087127"/>
            <a:ext cx="3227930" cy="2889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0" marR="0" indent="-228590" algn="l" defTabSz="914372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Char char="•"/>
              <a:tabLst/>
              <a:defRPr sz="1200" kern="1200">
                <a:solidFill>
                  <a:srgbClr val="575756"/>
                </a:solidFill>
                <a:latin typeface="Montserrat Light"/>
                <a:ea typeface="+mn-ea"/>
                <a:cs typeface="+mn-cs"/>
              </a:defRPr>
            </a:lvl1pPr>
            <a:lvl2pPr marL="228590" marR="0" indent="-228590" algn="l" defTabSz="914372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Courier New" panose="02070309020205020404" pitchFamily="49" charset="0"/>
              <a:buChar char="o"/>
              <a:tabLst/>
              <a:defRPr sz="1200" kern="1200">
                <a:solidFill>
                  <a:srgbClr val="575756"/>
                </a:solidFill>
                <a:latin typeface="Montserrat Light"/>
                <a:ea typeface="+mn-ea"/>
                <a:cs typeface="+mn-cs"/>
              </a:defRPr>
            </a:lvl2pPr>
            <a:lvl3pPr marL="228590" marR="0" indent="-228590" algn="l" defTabSz="914372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Montserrat Light" panose="020B0604020202020204" charset="0"/>
              <a:buChar char="−"/>
              <a:tabLst/>
              <a:defRPr sz="1200" kern="1200">
                <a:solidFill>
                  <a:srgbClr val="575756"/>
                </a:solidFill>
                <a:latin typeface="Montserrat Light"/>
                <a:ea typeface="+mn-ea"/>
                <a:cs typeface="+mn-cs"/>
              </a:defRPr>
            </a:lvl3pPr>
            <a:lvl4pPr marL="1141413" marR="0" indent="-22701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Tx/>
              <a:buFont typeface="Montserrat Light" panose="020B0604020202020204" charset="0"/>
              <a:buChar char="−"/>
              <a:tabLst/>
              <a:defRPr sz="1200" kern="1200">
                <a:solidFill>
                  <a:schemeClr val="tx1"/>
                </a:solidFill>
                <a:latin typeface="Montserrat Light" panose="020B0604020202020204" charset="0"/>
                <a:ea typeface="+mn-ea"/>
                <a:cs typeface="+mn-cs"/>
              </a:defRPr>
            </a:lvl4pPr>
            <a:lvl5pPr marL="1141413" marR="0" indent="-22701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Tx/>
              <a:buFont typeface="Montserrat Light" panose="020B0604020202020204" charset="0"/>
              <a:buChar char="−"/>
              <a:tabLst/>
              <a:defRPr sz="1200" kern="1200">
                <a:solidFill>
                  <a:schemeClr val="tx1"/>
                </a:solidFill>
                <a:latin typeface="Montserrat Light" panose="020B060402020202020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695" marR="0" lvl="0" indent="-226695" algn="l" defTabSz="91437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Credit referencing</a:t>
            </a:r>
          </a:p>
          <a:p>
            <a:pPr marL="226695" marR="0" lvl="0" indent="-226695" algn="l" defTabSz="91437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Non-advised pensions &amp; retirement saving</a:t>
            </a:r>
          </a:p>
          <a:p>
            <a:pPr marL="226695" marR="0" lvl="0" indent="-226695" algn="l" defTabSz="91437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Aggregator platforms</a:t>
            </a:r>
          </a:p>
          <a:p>
            <a:pPr marL="226695" indent="-226695">
              <a:lnSpc>
                <a:spcPct val="100000"/>
              </a:lnSpc>
              <a:buFont typeface="Arial"/>
              <a:buChar char="•"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Retail trading platforms</a:t>
            </a:r>
          </a:p>
          <a:p>
            <a:pPr marL="226695" marR="0" lvl="0" indent="-226695" algn="l" defTabSz="91437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/>
              <a:buChar char="•"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  <a:p>
            <a:pPr marL="0" marR="0" lvl="0" indent="0" algn="l" defTabSz="914372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AE33AA5-A246-E152-BCCF-7F696C7D8A3F}"/>
              </a:ext>
            </a:extLst>
          </p:cNvPr>
          <p:cNvSpPr txBox="1">
            <a:spLocks/>
          </p:cNvSpPr>
          <p:nvPr/>
        </p:nvSpPr>
        <p:spPr>
          <a:xfrm>
            <a:off x="4495341" y="1635120"/>
            <a:ext cx="3227930" cy="339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None/>
              <a:tabLst/>
              <a:defRPr sz="1400" kern="1200">
                <a:solidFill>
                  <a:srgbClr val="149BD7"/>
                </a:solidFill>
                <a:latin typeface="Montserrat Medium"/>
                <a:ea typeface="+mn-ea"/>
                <a:cs typeface="+mn-cs"/>
              </a:defRPr>
            </a:lvl1pPr>
            <a:lvl2pPr marL="685783" marR="0" indent="-228594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Pct val="80000"/>
              <a:buFont typeface="Courier New" panose="02070309020205020404" pitchFamily="49" charset="0"/>
              <a:buChar char="o"/>
              <a:tabLst/>
              <a:defRPr sz="1200" kern="1200">
                <a:solidFill>
                  <a:srgbClr val="575756"/>
                </a:solidFill>
                <a:latin typeface="Montserrat Light" panose="020B0604020202020204" charset="0"/>
                <a:ea typeface="+mn-ea"/>
                <a:cs typeface="+mn-cs"/>
              </a:defRPr>
            </a:lvl2pPr>
            <a:lvl3pPr marL="1141413" marR="0" indent="-227013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Tx/>
              <a:buFont typeface="Montserrat Light" panose="020B0604020202020204" charset="0"/>
              <a:buChar char="−"/>
              <a:tabLst/>
              <a:defRPr sz="1200" kern="1200">
                <a:solidFill>
                  <a:srgbClr val="575756"/>
                </a:solidFill>
                <a:latin typeface="Montserrat Light" panose="020B0604020202020204" charset="0"/>
                <a:ea typeface="+mn-ea"/>
                <a:cs typeface="+mn-cs"/>
              </a:defRPr>
            </a:lvl3pPr>
            <a:lvl4pPr marL="1141413" marR="0" indent="-22701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Tx/>
              <a:buFont typeface="Montserrat Light" panose="020B0604020202020204" charset="0"/>
              <a:buChar char="−"/>
              <a:tabLst/>
              <a:defRPr sz="1200" kern="1200">
                <a:solidFill>
                  <a:schemeClr val="tx1"/>
                </a:solidFill>
                <a:latin typeface="Montserrat Light" panose="020B0604020202020204" charset="0"/>
                <a:ea typeface="+mn-ea"/>
                <a:cs typeface="+mn-cs"/>
              </a:defRPr>
            </a:lvl4pPr>
            <a:lvl5pPr marL="1141413" marR="0" indent="-22701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Tx/>
              <a:buFont typeface="Montserrat Light" panose="020B0604020202020204" charset="0"/>
              <a:buChar char="−"/>
              <a:tabLst/>
              <a:defRPr sz="1200" kern="1200">
                <a:solidFill>
                  <a:schemeClr val="tx1"/>
                </a:solidFill>
                <a:latin typeface="Montserrat Light" panose="020B060402020202020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9BD7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Risks we consider</a:t>
            </a:r>
          </a:p>
        </p:txBody>
      </p:sp>
      <p:pic>
        <p:nvPicPr>
          <p:cNvPr id="5" name="Picture 4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67C102C5-5105-CBCE-0360-41C2FF153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9806" y="3677205"/>
            <a:ext cx="3227929" cy="2528037"/>
          </a:xfrm>
          <a:prstGeom prst="rect">
            <a:avLst/>
          </a:prstGeom>
        </p:spPr>
      </p:pic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D7724A11-4A99-AEFA-AC75-3995E8373393}"/>
              </a:ext>
            </a:extLst>
          </p:cNvPr>
          <p:cNvSpPr txBox="1">
            <a:spLocks/>
          </p:cNvSpPr>
          <p:nvPr/>
        </p:nvSpPr>
        <p:spPr>
          <a:xfrm>
            <a:off x="8126168" y="2051402"/>
            <a:ext cx="3227930" cy="28898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90" marR="0" indent="-228590" algn="l" defTabSz="914372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Char char="•"/>
              <a:tabLst/>
              <a:defRPr sz="1200" kern="1200">
                <a:solidFill>
                  <a:srgbClr val="575756"/>
                </a:solidFill>
                <a:latin typeface="Montserrat Light"/>
                <a:ea typeface="+mn-ea"/>
                <a:cs typeface="+mn-cs"/>
              </a:defRPr>
            </a:lvl1pPr>
            <a:lvl2pPr marL="228590" marR="0" indent="-228590" algn="l" defTabSz="914372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Courier New" panose="02070309020205020404" pitchFamily="49" charset="0"/>
              <a:buChar char="o"/>
              <a:tabLst/>
              <a:defRPr sz="1200" kern="1200">
                <a:solidFill>
                  <a:srgbClr val="575756"/>
                </a:solidFill>
                <a:latin typeface="Montserrat Light"/>
                <a:ea typeface="+mn-ea"/>
                <a:cs typeface="+mn-cs"/>
              </a:defRPr>
            </a:lvl2pPr>
            <a:lvl3pPr marL="228590" marR="0" indent="-228590" algn="l" defTabSz="914372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Montserrat Light" panose="020B0604020202020204" charset="0"/>
              <a:buChar char="−"/>
              <a:tabLst/>
              <a:defRPr sz="1200" kern="1200">
                <a:solidFill>
                  <a:srgbClr val="575756"/>
                </a:solidFill>
                <a:latin typeface="Montserrat Light"/>
                <a:ea typeface="+mn-ea"/>
                <a:cs typeface="+mn-cs"/>
              </a:defRPr>
            </a:lvl3pPr>
            <a:lvl4pPr marL="1141413" marR="0" indent="-22701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Tx/>
              <a:buFont typeface="Montserrat Light" panose="020B0604020202020204" charset="0"/>
              <a:buChar char="−"/>
              <a:tabLst/>
              <a:defRPr sz="1200" kern="1200">
                <a:solidFill>
                  <a:schemeClr val="tx1"/>
                </a:solidFill>
                <a:latin typeface="Montserrat Light" panose="020B0604020202020204" charset="0"/>
                <a:ea typeface="+mn-ea"/>
                <a:cs typeface="+mn-cs"/>
              </a:defRPr>
            </a:lvl4pPr>
            <a:lvl5pPr marL="1141413" marR="0" indent="-22701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Tx/>
              <a:buFont typeface="Montserrat Light" panose="020B0604020202020204" charset="0"/>
              <a:buChar char="−"/>
              <a:tabLst/>
              <a:defRPr sz="1200" kern="1200">
                <a:solidFill>
                  <a:schemeClr val="tx1"/>
                </a:solidFill>
                <a:latin typeface="Montserrat Light" panose="020B060402020202020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6695" marR="0" lvl="0" indent="-226695" algn="l" defTabSz="91437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Cryptocurrency exchanges or custodians</a:t>
            </a:r>
          </a:p>
          <a:p>
            <a:pPr marL="226695" marR="0" lvl="0" indent="-226695" algn="l" defTabSz="91437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Mortgage broking/lending</a:t>
            </a:r>
          </a:p>
          <a:p>
            <a:pPr marL="226695" marR="0" lvl="0" indent="-226695" algn="l" defTabSz="91437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/>
              <a:buChar char="•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575756"/>
                </a:solidFill>
                <a:effectLst/>
                <a:uLnTx/>
                <a:uFillTx/>
                <a:latin typeface="Montserrat Light"/>
                <a:ea typeface="+mn-ea"/>
                <a:cs typeface="+mn-cs"/>
              </a:rPr>
              <a:t>Short term consumer lending</a:t>
            </a:r>
          </a:p>
          <a:p>
            <a:pPr marL="226695" marR="0" lvl="0" indent="-226695" algn="l" defTabSz="914372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  <a:p>
            <a:pPr marL="0" marR="0" lvl="0" indent="0" algn="l" defTabSz="914372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4DBDC9BA-A2FD-8FC5-851B-730F7CC1A28E}"/>
              </a:ext>
            </a:extLst>
          </p:cNvPr>
          <p:cNvSpPr txBox="1">
            <a:spLocks/>
          </p:cNvSpPr>
          <p:nvPr/>
        </p:nvSpPr>
        <p:spPr>
          <a:xfrm>
            <a:off x="8105207" y="1635120"/>
            <a:ext cx="3227930" cy="3397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None/>
              <a:tabLst/>
              <a:defRPr sz="1400" kern="1200">
                <a:solidFill>
                  <a:srgbClr val="149BD7"/>
                </a:solidFill>
                <a:latin typeface="Montserrat Medium"/>
                <a:ea typeface="+mn-ea"/>
                <a:cs typeface="+mn-cs"/>
              </a:defRPr>
            </a:lvl1pPr>
            <a:lvl2pPr marL="685783" marR="0" indent="-228594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Pct val="80000"/>
              <a:buFont typeface="Courier New" panose="02070309020205020404" pitchFamily="49" charset="0"/>
              <a:buChar char="o"/>
              <a:tabLst/>
              <a:defRPr sz="1200" kern="1200">
                <a:solidFill>
                  <a:srgbClr val="575756"/>
                </a:solidFill>
                <a:latin typeface="Montserrat Light" panose="020B0604020202020204" charset="0"/>
                <a:ea typeface="+mn-ea"/>
                <a:cs typeface="+mn-cs"/>
              </a:defRPr>
            </a:lvl2pPr>
            <a:lvl3pPr marL="1141413" marR="0" indent="-227013" algn="l" defTabSz="914377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Tx/>
              <a:buFont typeface="Montserrat Light" panose="020B0604020202020204" charset="0"/>
              <a:buChar char="−"/>
              <a:tabLst/>
              <a:defRPr sz="1200" kern="1200">
                <a:solidFill>
                  <a:srgbClr val="575756"/>
                </a:solidFill>
                <a:latin typeface="Montserrat Light" panose="020B0604020202020204" charset="0"/>
                <a:ea typeface="+mn-ea"/>
                <a:cs typeface="+mn-cs"/>
              </a:defRPr>
            </a:lvl3pPr>
            <a:lvl4pPr marL="1141413" marR="0" indent="-22701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Tx/>
              <a:buFont typeface="Montserrat Light" panose="020B0604020202020204" charset="0"/>
              <a:buChar char="−"/>
              <a:tabLst/>
              <a:defRPr sz="1200" kern="1200">
                <a:solidFill>
                  <a:schemeClr val="tx1"/>
                </a:solidFill>
                <a:latin typeface="Montserrat Light" panose="020B0604020202020204" charset="0"/>
                <a:ea typeface="+mn-ea"/>
                <a:cs typeface="+mn-cs"/>
              </a:defRPr>
            </a:lvl4pPr>
            <a:lvl5pPr marL="1141413" marR="0" indent="-227013" algn="l" defTabSz="914377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149BD7"/>
              </a:buClr>
              <a:buSzTx/>
              <a:buFont typeface="Montserrat Light" panose="020B0604020202020204" charset="0"/>
              <a:buChar char="−"/>
              <a:tabLst/>
              <a:defRPr sz="1200" kern="1200">
                <a:solidFill>
                  <a:schemeClr val="tx1"/>
                </a:solidFill>
                <a:latin typeface="Montserrat Light" panose="020B060402020202020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149BD7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Risks we ordinarily decline</a:t>
            </a: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A0519F88-A557-5B67-D1A0-683093CB93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4260" y="3223729"/>
            <a:ext cx="2889823" cy="2889823"/>
          </a:xfrm>
          <a:prstGeom prst="rect">
            <a:avLst/>
          </a:prstGeom>
        </p:spPr>
      </p:pic>
      <p:sp>
        <p:nvSpPr>
          <p:cNvPr id="22" name="Title 4">
            <a:extLst>
              <a:ext uri="{FF2B5EF4-FFF2-40B4-BE49-F238E27FC236}">
                <a16:creationId xmlns:a16="http://schemas.microsoft.com/office/drawing/2014/main" id="{77258AF4-C33F-C097-6F88-DD0B9B2119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00050" y="457200"/>
            <a:ext cx="10515600" cy="720725"/>
          </a:xfrm>
        </p:spPr>
        <p:txBody>
          <a:bodyPr>
            <a:normAutofit/>
          </a:bodyPr>
          <a:lstStyle/>
          <a:p>
            <a:r>
              <a:rPr lang="en-US" altLang="en-US" sz="3000" b="1" dirty="0">
                <a:solidFill>
                  <a:srgbClr val="01416D"/>
                </a:solidFill>
                <a:latin typeface="Montserrat SemiBold" pitchFamily="2" charset="77"/>
              </a:rPr>
              <a:t>FinTech Appetite</a:t>
            </a:r>
          </a:p>
        </p:txBody>
      </p:sp>
    </p:spTree>
    <p:extLst>
      <p:ext uri="{BB962C8B-B14F-4D97-AF65-F5344CB8AC3E}">
        <p14:creationId xmlns:p14="http://schemas.microsoft.com/office/powerpoint/2010/main" val="1034952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57D98-ABBE-3287-C507-D62393A0A7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29BD2AC6-FC95-0650-8B61-A7E736C79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 Light" pitchFamily="2" charset="77"/>
              </a:rPr>
              <a:t>The CFC </a:t>
            </a:r>
            <a:r>
              <a:rPr lang="en-US" b="1" dirty="0">
                <a:latin typeface="Montserrat SemiBold" pitchFamily="2" charset="77"/>
              </a:rPr>
              <a:t>fintech toolkit</a:t>
            </a:r>
            <a:endParaRPr lang="en-US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3B27AC9-B313-D50D-C271-0FF3CD875FFC}"/>
              </a:ext>
            </a:extLst>
          </p:cNvPr>
          <p:cNvSpPr/>
          <p:nvPr/>
        </p:nvSpPr>
        <p:spPr>
          <a:xfrm>
            <a:off x="1236065" y="1981886"/>
            <a:ext cx="3132000" cy="921495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Product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DAA3DF9A-D7E3-7685-E918-64DF1657A59F}"/>
              </a:ext>
            </a:extLst>
          </p:cNvPr>
          <p:cNvSpPr/>
          <p:nvPr/>
        </p:nvSpPr>
        <p:spPr>
          <a:xfrm>
            <a:off x="1236066" y="5215084"/>
            <a:ext cx="9719868" cy="921495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Any other assistance you might need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3EBB8B1C-8CDD-BEEA-0464-BB160CC0F3DE}"/>
              </a:ext>
            </a:extLst>
          </p:cNvPr>
          <p:cNvSpPr/>
          <p:nvPr/>
        </p:nvSpPr>
        <p:spPr>
          <a:xfrm>
            <a:off x="4546264" y="1981885"/>
            <a:ext cx="3132000" cy="921495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Industry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0C0004D-18A7-CDC4-99D4-0D43BB682270}"/>
              </a:ext>
            </a:extLst>
          </p:cNvPr>
          <p:cNvSpPr/>
          <p:nvPr/>
        </p:nvSpPr>
        <p:spPr>
          <a:xfrm>
            <a:off x="1236066" y="3059618"/>
            <a:ext cx="3132000" cy="921495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Key exposures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CE932704-D401-8F50-03BF-FBC448A7613E}"/>
              </a:ext>
            </a:extLst>
          </p:cNvPr>
          <p:cNvSpPr/>
          <p:nvPr/>
        </p:nvSpPr>
        <p:spPr>
          <a:xfrm>
            <a:off x="4546264" y="3059618"/>
            <a:ext cx="3132000" cy="921495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Appetite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5059BB3B-6DB4-EC79-58BF-B4041C05A741}"/>
              </a:ext>
            </a:extLst>
          </p:cNvPr>
          <p:cNvSpPr/>
          <p:nvPr/>
        </p:nvSpPr>
        <p:spPr>
          <a:xfrm>
            <a:off x="1236066" y="4137351"/>
            <a:ext cx="3132000" cy="921495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Marketing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FA0E6E08-AFA9-31B6-95DD-CE6A2B07892C}"/>
              </a:ext>
            </a:extLst>
          </p:cNvPr>
          <p:cNvSpPr/>
          <p:nvPr/>
        </p:nvSpPr>
        <p:spPr>
          <a:xfrm>
            <a:off x="4546264" y="4137351"/>
            <a:ext cx="3132000" cy="921495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Affiliations</a:t>
            </a:r>
          </a:p>
        </p:txBody>
      </p:sp>
      <p:sp>
        <p:nvSpPr>
          <p:cNvPr id="57" name="Text Placeholder 5">
            <a:extLst>
              <a:ext uri="{FF2B5EF4-FFF2-40B4-BE49-F238E27FC236}">
                <a16:creationId xmlns:a16="http://schemas.microsoft.com/office/drawing/2014/main" id="{A6B578C9-A31C-AA72-563E-D62C94D0E039}"/>
              </a:ext>
            </a:extLst>
          </p:cNvPr>
          <p:cNvSpPr txBox="1">
            <a:spLocks noChangeArrowheads="1"/>
          </p:cNvSpPr>
          <p:nvPr/>
        </p:nvSpPr>
        <p:spPr>
          <a:xfrm>
            <a:off x="504371" y="1190932"/>
            <a:ext cx="5939972" cy="347938"/>
          </a:xfrm>
          <a:prstGeom prst="rect">
            <a:avLst/>
          </a:prstGeom>
        </p:spPr>
        <p:txBody>
          <a:bodyPr/>
          <a:lstStyle>
            <a:lvl1pPr marL="227013" indent="-227013" algn="l" defTabSz="912813" rtl="0" eaLnBrk="1" fontAlgn="base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Char char="•"/>
              <a:defRPr sz="1200" kern="1200">
                <a:solidFill>
                  <a:srgbClr val="575756"/>
                </a:solidFill>
                <a:latin typeface="Montserrat Light" panose="020B0604020202020204" charset="0"/>
                <a:ea typeface="+mn-ea"/>
                <a:cs typeface="+mn-cs"/>
              </a:defRPr>
            </a:lvl1pPr>
            <a:lvl2pPr marL="684213" indent="-227013" algn="l" defTabSz="912813" rtl="0" eaLnBrk="1" fontAlgn="base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rgbClr val="149BD7"/>
              </a:buClr>
              <a:buSzPct val="80000"/>
              <a:buFont typeface="Courier New" panose="02070309020205020404" pitchFamily="49" charset="0"/>
              <a:buChar char="o"/>
              <a:defRPr sz="1200" kern="1200">
                <a:solidFill>
                  <a:srgbClr val="575756"/>
                </a:solidFill>
                <a:latin typeface="Montserrat Light" panose="020B0604020202020204" charset="0"/>
                <a:ea typeface="+mn-ea"/>
                <a:cs typeface="+mn-cs"/>
              </a:defRPr>
            </a:lvl2pPr>
            <a:lvl3pPr marL="1141413" indent="-227013" algn="l" defTabSz="912813" rtl="0" eaLnBrk="1" fontAlgn="base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rgbClr val="149BD7"/>
              </a:buClr>
              <a:buFont typeface="Montserrat Light" pitchFamily="2" charset="77"/>
              <a:buChar char="−"/>
              <a:defRPr sz="1200" kern="1200">
                <a:solidFill>
                  <a:srgbClr val="575756"/>
                </a:solidFill>
                <a:latin typeface="Montserrat Light" panose="020B0604020202020204" charset="0"/>
                <a:ea typeface="+mn-ea"/>
                <a:cs typeface="+mn-cs"/>
              </a:defRPr>
            </a:lvl3pPr>
            <a:lvl4pPr marL="1141413" indent="-227013" algn="l" defTabSz="912813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49BD7"/>
              </a:buClr>
              <a:buFont typeface="Montserrat Light" pitchFamily="2" charset="77"/>
              <a:buChar char="−"/>
              <a:defRPr sz="1200" kern="1200">
                <a:solidFill>
                  <a:schemeClr val="tx1"/>
                </a:solidFill>
                <a:latin typeface="Montserrat Light" panose="020B0604020202020204" charset="0"/>
                <a:ea typeface="+mn-ea"/>
                <a:cs typeface="+mn-cs"/>
              </a:defRPr>
            </a:lvl4pPr>
            <a:lvl5pPr marL="1141413" indent="-227013" algn="l" defTabSz="912813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49BD7"/>
              </a:buClr>
              <a:buFont typeface="Montserrat Light" pitchFamily="2" charset="77"/>
              <a:buChar char="−"/>
              <a:defRPr sz="1200" kern="1200">
                <a:solidFill>
                  <a:schemeClr val="tx1"/>
                </a:solidFill>
                <a:latin typeface="Montserrat Light" panose="020B060402020202020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  <a:buClr>
                <a:srgbClr val="149BD7"/>
              </a:buClr>
              <a:buSzPct val="130000"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49BD6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Book a tailored</a:t>
            </a:r>
            <a:r>
              <a:rPr lang="en-GB" sz="2000" dirty="0">
                <a:solidFill>
                  <a:srgbClr val="149BD6"/>
                </a:solidFill>
                <a:latin typeface="Montserrat Medium" pitchFamily="2" charset="77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49BD6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training session</a:t>
            </a:r>
          </a:p>
        </p:txBody>
      </p:sp>
      <p:sp>
        <p:nvSpPr>
          <p:cNvPr id="2" name="Rounded Rectangle 47">
            <a:extLst>
              <a:ext uri="{FF2B5EF4-FFF2-40B4-BE49-F238E27FC236}">
                <a16:creationId xmlns:a16="http://schemas.microsoft.com/office/drawing/2014/main" id="{A36E0714-D8AD-2CE5-FB84-F489E1072A94}"/>
              </a:ext>
            </a:extLst>
          </p:cNvPr>
          <p:cNvSpPr/>
          <p:nvPr/>
        </p:nvSpPr>
        <p:spPr>
          <a:xfrm>
            <a:off x="7877934" y="1981885"/>
            <a:ext cx="3078000" cy="3076962"/>
          </a:xfrm>
          <a:prstGeom prst="roundRect">
            <a:avLst>
              <a:gd name="adj" fmla="val 1347"/>
            </a:avLst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1416D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0D663DED-9DA9-4970-055B-1E52B6412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490" y="2081921"/>
            <a:ext cx="2876887" cy="287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955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D02B3E8C-4A3D-2EE8-636E-C87A35D30597}"/>
              </a:ext>
            </a:extLst>
          </p:cNvPr>
          <p:cNvSpPr txBox="1">
            <a:spLocks/>
          </p:cNvSpPr>
          <p:nvPr/>
        </p:nvSpPr>
        <p:spPr bwMode="auto">
          <a:xfrm>
            <a:off x="2179504" y="1666302"/>
            <a:ext cx="7832992" cy="3525397"/>
          </a:xfrm>
          <a:prstGeom prst="round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outerShdw blurRad="254000" sx="102000" sy="102000" algn="ctr" rotWithShape="0">
              <a:prstClr val="black">
                <a:alpha val="1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9600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 i="0" kern="1200">
                <a:solidFill>
                  <a:schemeClr val="bg1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684213" indent="-227013" algn="l" defTabSz="912813" rtl="0" eaLnBrk="1" fontAlgn="base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rgbClr val="149BD7"/>
              </a:buClr>
              <a:buSzPct val="80000"/>
              <a:buFont typeface="Courier New" panose="02070309020205020404" pitchFamily="49" charset="0"/>
              <a:buChar char="o"/>
              <a:defRPr sz="1200" kern="1200">
                <a:solidFill>
                  <a:srgbClr val="575756"/>
                </a:solidFill>
                <a:latin typeface="Montserrat Light" panose="020B0604020202020204" charset="0"/>
                <a:ea typeface="+mn-ea"/>
                <a:cs typeface="+mn-cs"/>
              </a:defRPr>
            </a:lvl2pPr>
            <a:lvl3pPr marL="1141413" indent="-227013" algn="l" defTabSz="912813" rtl="0" eaLnBrk="1" fontAlgn="base" hangingPunct="1">
              <a:lnSpc>
                <a:spcPct val="120000"/>
              </a:lnSpc>
              <a:spcBef>
                <a:spcPts val="300"/>
              </a:spcBef>
              <a:spcAft>
                <a:spcPct val="0"/>
              </a:spcAft>
              <a:buClr>
                <a:srgbClr val="149BD7"/>
              </a:buClr>
              <a:buFont typeface="Montserrat Light" pitchFamily="2" charset="77"/>
              <a:buChar char="−"/>
              <a:defRPr sz="1200" kern="1200">
                <a:solidFill>
                  <a:srgbClr val="575756"/>
                </a:solidFill>
                <a:latin typeface="Montserrat Light" panose="020B0604020202020204" charset="0"/>
                <a:ea typeface="+mn-ea"/>
                <a:cs typeface="+mn-cs"/>
              </a:defRPr>
            </a:lvl3pPr>
            <a:lvl4pPr marL="1141413" indent="-227013" algn="l" defTabSz="912813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49BD7"/>
              </a:buClr>
              <a:buFont typeface="Montserrat Light" pitchFamily="2" charset="77"/>
              <a:buChar char="−"/>
              <a:defRPr sz="1200" kern="1200">
                <a:solidFill>
                  <a:schemeClr val="tx1"/>
                </a:solidFill>
                <a:latin typeface="Montserrat Light" panose="020B0604020202020204" charset="0"/>
                <a:ea typeface="+mn-ea"/>
                <a:cs typeface="+mn-cs"/>
              </a:defRPr>
            </a:lvl4pPr>
            <a:lvl5pPr marL="1141413" indent="-227013" algn="l" defTabSz="912813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149BD7"/>
              </a:buClr>
              <a:buFont typeface="Montserrat Light" pitchFamily="2" charset="77"/>
              <a:buChar char="−"/>
              <a:defRPr sz="1200" kern="1200">
                <a:solidFill>
                  <a:schemeClr val="tx1"/>
                </a:solidFill>
                <a:latin typeface="Montserrat Light" panose="020B060402020202020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schemeClr val="lt1"/>
                </a:solidFill>
              </a:rPr>
              <a:t>Thank you</a:t>
            </a:r>
          </a:p>
          <a:p>
            <a:pPr algn="l">
              <a:defRPr/>
            </a:pPr>
            <a:endParaRPr lang="en-US" sz="2400" dirty="0">
              <a:solidFill>
                <a:schemeClr val="lt1"/>
              </a:solidFill>
            </a:endParaRPr>
          </a:p>
          <a:p>
            <a:pPr algn="l">
              <a:defRPr/>
            </a:pPr>
            <a:r>
              <a:rPr lang="en-US" sz="1800" b="0" dirty="0">
                <a:solidFill>
                  <a:schemeClr val="accent1"/>
                </a:solidFill>
                <a:latin typeface="Montserrat Medium" pitchFamily="2" charset="77"/>
              </a:rPr>
              <a:t>Josh Huckin &amp; Robb Roberts</a:t>
            </a:r>
            <a:br>
              <a:rPr lang="en-US" sz="1800" b="0" dirty="0">
                <a:solidFill>
                  <a:schemeClr val="accent1"/>
                </a:solidFill>
                <a:latin typeface="Montserrat Medium" pitchFamily="2" charset="77"/>
              </a:rPr>
            </a:br>
            <a:r>
              <a:rPr lang="en-US" sz="1600" b="0" dirty="0">
                <a:solidFill>
                  <a:schemeClr val="lt1"/>
                </a:solidFill>
                <a:latin typeface="Montserrat Medium" pitchFamily="2" charset="77"/>
              </a:rPr>
              <a:t>Fintech Underwriters</a:t>
            </a:r>
          </a:p>
          <a:p>
            <a:pPr algn="l">
              <a:defRPr/>
            </a:pPr>
            <a:br>
              <a:rPr lang="en-US" sz="1600" b="0" dirty="0">
                <a:solidFill>
                  <a:schemeClr val="lt1"/>
                </a:solidFill>
                <a:latin typeface="Montserrat Medium" pitchFamily="2" charset="77"/>
              </a:rPr>
            </a:br>
            <a:r>
              <a:rPr lang="en-US" sz="1600" b="0" dirty="0">
                <a:solidFill>
                  <a:schemeClr val="lt1"/>
                </a:solidFill>
                <a:latin typeface="Montserrat Light" pitchFamily="2" charset="77"/>
              </a:rPr>
              <a:t>jhuckin@cfc.com</a:t>
            </a:r>
          </a:p>
          <a:p>
            <a:pPr algn="l">
              <a:defRPr/>
            </a:pPr>
            <a:r>
              <a:rPr lang="en-US" sz="1600" b="0" dirty="0">
                <a:solidFill>
                  <a:schemeClr val="lt1"/>
                </a:solidFill>
                <a:latin typeface="Montserrat Light" pitchFamily="2" charset="77"/>
              </a:rPr>
              <a:t>rroberts@cfc.com</a:t>
            </a:r>
            <a:br>
              <a:rPr lang="en-US" sz="1600" b="0" dirty="0">
                <a:solidFill>
                  <a:schemeClr val="lt1"/>
                </a:solidFill>
                <a:latin typeface="Montserrat Light" pitchFamily="2" charset="77"/>
              </a:rPr>
            </a:br>
            <a:r>
              <a:rPr lang="en-US" sz="1600" b="0" dirty="0">
                <a:solidFill>
                  <a:schemeClr val="lt1"/>
                </a:solidFill>
                <a:latin typeface="Montserrat Light" pitchFamily="2" charset="77"/>
              </a:rPr>
              <a:t>fintech@cfc.com</a:t>
            </a:r>
          </a:p>
        </p:txBody>
      </p:sp>
    </p:spTree>
    <p:extLst>
      <p:ext uri="{BB962C8B-B14F-4D97-AF65-F5344CB8AC3E}">
        <p14:creationId xmlns:p14="http://schemas.microsoft.com/office/powerpoint/2010/main" val="75327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FE64A33-BE30-8327-D370-97344271AD2C}"/>
              </a:ext>
            </a:extLst>
          </p:cNvPr>
          <p:cNvSpPr/>
          <p:nvPr/>
        </p:nvSpPr>
        <p:spPr>
          <a:xfrm>
            <a:off x="3864063" y="1308436"/>
            <a:ext cx="1708736" cy="168067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74753" name="TextBox 5">
            <a:extLst>
              <a:ext uri="{FF2B5EF4-FFF2-40B4-BE49-F238E27FC236}">
                <a16:creationId xmlns:a16="http://schemas.microsoft.com/office/drawing/2014/main" id="{38E0828A-34AD-FB4E-BF1C-86F381C67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476250"/>
            <a:ext cx="8802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marL="0" marR="0" lvl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SemiBold" pitchFamily="2" charset="77"/>
                <a:ea typeface="Verdana" panose="020B0604030504040204" pitchFamily="34" charset="0"/>
                <a:cs typeface="Verdana" panose="020B0604030504040204" pitchFamily="34" charset="0"/>
              </a:rPr>
              <a:t>Fintech team </a:t>
            </a:r>
            <a:endParaRPr kumimoji="0" lang="en-GB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1416D"/>
              </a:solidFill>
              <a:effectLst/>
              <a:uLnTx/>
              <a:uFillTx/>
              <a:latin typeface="Montserrat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754" name="TextBox 6">
            <a:extLst>
              <a:ext uri="{FF2B5EF4-FFF2-40B4-BE49-F238E27FC236}">
                <a16:creationId xmlns:a16="http://schemas.microsoft.com/office/drawing/2014/main" id="{3C492005-3F26-0A41-967B-73827C6D6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5297" y="3229839"/>
            <a:ext cx="17099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49BD7"/>
                </a:solidFill>
                <a:effectLst/>
                <a:uLnTx/>
                <a:uFillTx/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Steve Bowers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dirty="0">
                <a:solidFill>
                  <a:srgbClr val="57575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Development Manager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Montserrat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F802AEC-72BB-BDE4-6BFC-B4C85242BEFE}"/>
              </a:ext>
            </a:extLst>
          </p:cNvPr>
          <p:cNvSpPr/>
          <p:nvPr/>
        </p:nvSpPr>
        <p:spPr>
          <a:xfrm>
            <a:off x="6251181" y="1308436"/>
            <a:ext cx="1708736" cy="1680670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74755" name="TextBox 8">
            <a:extLst>
              <a:ext uri="{FF2B5EF4-FFF2-40B4-BE49-F238E27FC236}">
                <a16:creationId xmlns:a16="http://schemas.microsoft.com/office/drawing/2014/main" id="{A165014D-0AF1-F04C-BF26-45D895C80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144" y="3259723"/>
            <a:ext cx="17099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49BD7"/>
                </a:solidFill>
                <a:effectLst/>
                <a:uLnTx/>
                <a:uFillTx/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Josh Huckin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dirty="0">
                <a:solidFill>
                  <a:srgbClr val="57575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Underwriter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Montserrat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4D0A190-CAA7-C863-3151-E3A94BD0A012}"/>
              </a:ext>
            </a:extLst>
          </p:cNvPr>
          <p:cNvSpPr/>
          <p:nvPr/>
        </p:nvSpPr>
        <p:spPr>
          <a:xfrm>
            <a:off x="1549363" y="1308436"/>
            <a:ext cx="1708736" cy="1680670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9485A327-A647-C410-2896-1C7804017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141" y="3259723"/>
            <a:ext cx="17099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>
                <a:solidFill>
                  <a:srgbClr val="149BD7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Hannah Durrant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49BD7"/>
              </a:solidFill>
              <a:effectLst/>
              <a:uLnTx/>
              <a:uFillTx/>
              <a:latin typeface="Montserrat Medium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dirty="0">
                <a:solidFill>
                  <a:srgbClr val="57575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Team Leader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Montserrat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B73004-51CE-A647-A8BF-50EF8019EC39}"/>
              </a:ext>
            </a:extLst>
          </p:cNvPr>
          <p:cNvSpPr/>
          <p:nvPr/>
        </p:nvSpPr>
        <p:spPr>
          <a:xfrm>
            <a:off x="3769393" y="3757377"/>
            <a:ext cx="1708736" cy="168067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98F93F48-4DA0-1B9E-B736-B8DCA0B5E2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9393" y="5607363"/>
            <a:ext cx="17099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200" dirty="0">
                <a:solidFill>
                  <a:srgbClr val="149BD7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Dafydd O’Leary</a:t>
            </a:r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149BD7"/>
              </a:solidFill>
              <a:effectLst/>
              <a:uLnTx/>
              <a:uFillTx/>
              <a:latin typeface="Montserrat Medium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dirty="0">
                <a:solidFill>
                  <a:srgbClr val="57575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Assistant Underwriter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Montserrat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2B41652-DBB1-83E2-2999-3C2420842899}"/>
              </a:ext>
            </a:extLst>
          </p:cNvPr>
          <p:cNvSpPr/>
          <p:nvPr/>
        </p:nvSpPr>
        <p:spPr>
          <a:xfrm>
            <a:off x="6402156" y="3827993"/>
            <a:ext cx="1708736" cy="1680670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id="{F9527DA2-F171-F79E-9502-3FE428AB6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934" y="5607363"/>
            <a:ext cx="17099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49BD7"/>
                </a:solidFill>
                <a:effectLst/>
                <a:uLnTx/>
                <a:uFillTx/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Will Alston</a:t>
            </a:r>
          </a:p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1000" dirty="0">
                <a:solidFill>
                  <a:srgbClr val="57575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Assistant Underwriter</a:t>
            </a:r>
            <a:endParaRPr kumimoji="0" lang="en-GB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Montserrat Light" pitchFamily="2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2" descr="A person smiling for a picture&#10;&#10;Description automatically generated">
            <a:extLst>
              <a:ext uri="{FF2B5EF4-FFF2-40B4-BE49-F238E27FC236}">
                <a16:creationId xmlns:a16="http://schemas.microsoft.com/office/drawing/2014/main" id="{3C553B1C-467C-06A1-76E7-9A6EC9368D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38299" y="1485952"/>
            <a:ext cx="1443564" cy="1443564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BD76A144-8399-F843-E7A4-EE3BB6827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8299" y="3259723"/>
            <a:ext cx="14081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Montserrat Light" pitchFamily="2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Montserrat Light" pitchFamily="2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Montserrat Light" pitchFamily="2" charset="77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ontserrat Light" pitchFamily="2" charset="77"/>
              </a:defRPr>
            </a:lvl9pPr>
          </a:lstStyle>
          <a:p>
            <a:pPr algn="ctr" eaLnBrk="1" hangingPunct="1"/>
            <a:r>
              <a:rPr lang="en-GB" altLang="en-US" sz="1200" dirty="0">
                <a:solidFill>
                  <a:srgbClr val="149BD7"/>
                </a:solidFill>
                <a:latin typeface="Montserrat Medium" pitchFamily="2" charset="77"/>
                <a:ea typeface="Verdana" panose="020B0604030504040204" pitchFamily="34" charset="0"/>
                <a:cs typeface="Verdana" panose="020B0604030504040204" pitchFamily="34" charset="0"/>
              </a:rPr>
              <a:t>Robb Roberts</a:t>
            </a:r>
          </a:p>
          <a:p>
            <a:pPr algn="ctr" eaLnBrk="1" hangingPunct="1"/>
            <a:r>
              <a:rPr lang="en-GB" altLang="en-US" sz="1000" dirty="0">
                <a:solidFill>
                  <a:srgbClr val="575756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Underwriter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EFFFF-C2B2-6350-6B63-C64CFDDF1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438CEA6-D02F-A4BF-2A90-1E00B77C7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</a:t>
            </a:r>
            <a:endParaRPr lang="en-US" b="1" dirty="0">
              <a:latin typeface="Montserrat SemiBold" pitchFamily="2" charset="77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0A3064F-9BD3-6C74-7AFA-41E2117635EB}"/>
              </a:ext>
            </a:extLst>
          </p:cNvPr>
          <p:cNvSpPr/>
          <p:nvPr/>
        </p:nvSpPr>
        <p:spPr>
          <a:xfrm>
            <a:off x="7221004" y="2777485"/>
            <a:ext cx="5529795" cy="5529795"/>
          </a:xfrm>
          <a:prstGeom prst="ellipse">
            <a:avLst/>
          </a:prstGeom>
          <a:ln w="38100" cap="rnd">
            <a:solidFill>
              <a:schemeClr val="accent4"/>
            </a:solidFill>
            <a:prstDash val="dash"/>
            <a:round/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51726D7-D9A5-8E84-87F4-136BCBBAE4A5}"/>
              </a:ext>
            </a:extLst>
          </p:cNvPr>
          <p:cNvSpPr/>
          <p:nvPr/>
        </p:nvSpPr>
        <p:spPr>
          <a:xfrm>
            <a:off x="1051840" y="1556402"/>
            <a:ext cx="7617598" cy="3502486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96000" rIns="360000" bIns="0" rtlCol="0" anchor="t" anchorCtr="0"/>
          <a:lstStyle/>
          <a:p>
            <a:pPr marL="349250" marR="0" lvl="0" indent="-342900" algn="l" defTabSz="91281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149B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Times New Roman" panose="02020603050405020304" pitchFamily="18" charset="0"/>
              </a:rPr>
              <a:t>Global fintech market is $340bn and estimated to grow to $1,152bn by 2032 </a:t>
            </a:r>
          </a:p>
          <a:p>
            <a:pPr marL="349250" marR="0" lvl="0" indent="-342900" algn="l" defTabSz="91281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149B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01416D"/>
                </a:solidFill>
                <a:latin typeface="Montserrat Light" pitchFamily="2" charset="77"/>
                <a:cs typeface="Times New Roman" panose="02020603050405020304" pitchFamily="18" charset="0"/>
              </a:rPr>
              <a:t>Funding at high levels in 2023 - $55bn worldwide, $20bn in the US</a:t>
            </a:r>
          </a:p>
          <a:p>
            <a:pPr marL="349250" marR="0" lvl="0" indent="-342900" algn="l" defTabSz="91281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149B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01416D"/>
                </a:solidFill>
                <a:latin typeface="Montserrat Light" pitchFamily="2" charset="77"/>
                <a:cs typeface="Times New Roman" panose="02020603050405020304" pitchFamily="18" charset="0"/>
              </a:rPr>
              <a:t>Over 10,000 fintech companies in the US</a:t>
            </a:r>
          </a:p>
          <a:p>
            <a:pPr marL="349250" marR="0" lvl="0" indent="-342900" algn="l" defTabSz="91281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>
                <a:srgbClr val="149BD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01416D"/>
                </a:solidFill>
                <a:latin typeface="Montserrat Light" pitchFamily="2" charset="77"/>
                <a:cs typeface="Times New Roman" panose="02020603050405020304" pitchFamily="18" charset="0"/>
              </a:rPr>
              <a:t>Incoming CFPB open banking regulation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538D80-8FE8-9365-784D-19111579A19D}"/>
              </a:ext>
            </a:extLst>
          </p:cNvPr>
          <p:cNvSpPr/>
          <p:nvPr/>
        </p:nvSpPr>
        <p:spPr>
          <a:xfrm>
            <a:off x="5903648" y="-4692698"/>
            <a:ext cx="5529795" cy="5529795"/>
          </a:xfrm>
          <a:prstGeom prst="ellipse">
            <a:avLst/>
          </a:prstGeom>
          <a:ln w="38100" cap="rnd">
            <a:solidFill>
              <a:schemeClr val="accent4"/>
            </a:solidFill>
            <a:prstDash val="dash"/>
            <a:round/>
            <a:head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575756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688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>
            <a:extLst>
              <a:ext uri="{FF2B5EF4-FFF2-40B4-BE49-F238E27FC236}">
                <a16:creationId xmlns:a16="http://schemas.microsoft.com/office/drawing/2014/main" id="{C6672234-63B9-B147-97A3-1253F963E5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>
                <a:latin typeface="Montserrat Light" pitchFamily="2" charset="77"/>
              </a:rPr>
              <a:t>Coverage</a:t>
            </a:r>
            <a:endParaRPr lang="en-US" alt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CDD0BD8-B406-93D2-8778-C7B4AC55C406}"/>
              </a:ext>
            </a:extLst>
          </p:cNvPr>
          <p:cNvSpPr/>
          <p:nvPr/>
        </p:nvSpPr>
        <p:spPr>
          <a:xfrm>
            <a:off x="1019176" y="1264348"/>
            <a:ext cx="2278062" cy="2278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Fintech professional </a:t>
            </a:r>
            <a:r>
              <a:rPr lang="en-GB" dirty="0">
                <a:solidFill>
                  <a:srgbClr val="01416D"/>
                </a:solidFill>
                <a:latin typeface="Montserrat Medium" pitchFamily="2" charset="77"/>
              </a:rPr>
              <a:t>l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iability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416D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896EE0E-1744-86A1-F456-80DE47CEB2F0}"/>
              </a:ext>
            </a:extLst>
          </p:cNvPr>
          <p:cNvSpPr/>
          <p:nvPr/>
        </p:nvSpPr>
        <p:spPr>
          <a:xfrm>
            <a:off x="3608388" y="1264348"/>
            <a:ext cx="2278062" cy="2278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D&amp;O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416D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068E350-FAF7-50C2-17DA-0B15618ADC06}"/>
              </a:ext>
            </a:extLst>
          </p:cNvPr>
          <p:cNvSpPr/>
          <p:nvPr/>
        </p:nvSpPr>
        <p:spPr>
          <a:xfrm>
            <a:off x="6197600" y="1264348"/>
            <a:ext cx="2278063" cy="2278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Cyber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416D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42BCD34-37A1-9D2A-EAAD-8595CDF41E9B}"/>
              </a:ext>
            </a:extLst>
          </p:cNvPr>
          <p:cNvSpPr/>
          <p:nvPr/>
        </p:nvSpPr>
        <p:spPr>
          <a:xfrm>
            <a:off x="8786813" y="1264348"/>
            <a:ext cx="2278062" cy="2278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Crime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416D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0DC63A-BED1-39DA-17A1-904489A0CE5F}"/>
              </a:ext>
            </a:extLst>
          </p:cNvPr>
          <p:cNvSpPr/>
          <p:nvPr/>
        </p:nvSpPr>
        <p:spPr>
          <a:xfrm>
            <a:off x="2158207" y="3792968"/>
            <a:ext cx="2278800" cy="2278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Regulatory</a:t>
            </a:r>
            <a:r>
              <a:rPr kumimoji="0" lang="en-GB" sz="158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 investigations</a:t>
            </a:r>
            <a:endParaRPr kumimoji="0" lang="en-US" sz="1580" b="0" i="0" u="none" strike="noStrike" kern="1200" cap="none" spc="0" normalizeH="0" baseline="0" noProof="0" dirty="0">
              <a:ln>
                <a:noFill/>
              </a:ln>
              <a:solidFill>
                <a:srgbClr val="01416D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41BE780-0AE8-89FF-411A-BF1A6A5C6C08}"/>
              </a:ext>
            </a:extLst>
          </p:cNvPr>
          <p:cNvSpPr/>
          <p:nvPr/>
        </p:nvSpPr>
        <p:spPr>
          <a:xfrm>
            <a:off x="4956968" y="3792966"/>
            <a:ext cx="2278063" cy="2278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GL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416D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27E2FD1-6B78-C273-8391-AC52885F5DCE}"/>
              </a:ext>
            </a:extLst>
          </p:cNvPr>
          <p:cNvSpPr/>
          <p:nvPr/>
        </p:nvSpPr>
        <p:spPr>
          <a:xfrm>
            <a:off x="7497876" y="3792967"/>
            <a:ext cx="2278800" cy="227806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schemeClr val="tx1">
                <a:alpha val="1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Commercial contents &amp;</a:t>
            </a:r>
            <a:r>
              <a:rPr kumimoji="0" lang="en-GB" sz="1800" b="0" i="0" u="none" strike="noStrike" kern="1200" cap="none" spc="0" normalizeH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 BI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1416D"/>
              </a:solidFill>
              <a:effectLst/>
              <a:uLnTx/>
              <a:uFillTx/>
              <a:latin typeface="Montserrat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03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25B90-2104-8ED8-2525-DC72F5B65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0C8900FA-6D64-007E-2830-819443B1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ontserrat SemiBold" pitchFamily="2" charset="77"/>
              </a:rPr>
              <a:t>Coverage enhancements 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09A9BB4-2CF4-3C79-63D8-F410A62A6F37}"/>
              </a:ext>
            </a:extLst>
          </p:cNvPr>
          <p:cNvSpPr/>
          <p:nvPr/>
        </p:nvSpPr>
        <p:spPr>
          <a:xfrm>
            <a:off x="1354952" y="1774048"/>
            <a:ext cx="4652711" cy="1655899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96000" rIns="360000" bIns="0" rtlCol="0" anchor="t" anchorCtr="0"/>
          <a:lstStyle/>
          <a:p>
            <a:pPr marL="6350" marR="0" lvl="0" indent="0" algn="ctr" defTabSz="912813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1416D"/>
                </a:solidFill>
                <a:latin typeface="Montserrat Medium" pitchFamily="2" charset="77"/>
                <a:cs typeface="Times New Roman" panose="02020603050405020304" pitchFamily="18" charset="0"/>
              </a:rPr>
              <a:t>Professional liability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62FC3D-7A8D-B4FF-0A39-FB3FFCEB8585}"/>
              </a:ext>
            </a:extLst>
          </p:cNvPr>
          <p:cNvGrpSpPr/>
          <p:nvPr/>
        </p:nvGrpSpPr>
        <p:grpSpPr>
          <a:xfrm>
            <a:off x="3398809" y="1493880"/>
            <a:ext cx="560334" cy="560334"/>
            <a:chOff x="2212254" y="1764260"/>
            <a:chExt cx="576000" cy="576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F48CE50-0D59-FE3A-ABC5-B11263A9EE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12254" y="1764260"/>
              <a:ext cx="576000" cy="57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endParaRPr>
            </a:p>
          </p:txBody>
        </p:sp>
        <p:sp>
          <p:nvSpPr>
            <p:cNvPr id="8" name="TextBox 138">
              <a:extLst>
                <a:ext uri="{FF2B5EF4-FFF2-40B4-BE49-F238E27FC236}">
                  <a16:creationId xmlns:a16="http://schemas.microsoft.com/office/drawing/2014/main" id="{125DC16F-36EE-6284-26A2-58AAB18D0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254" y="1812659"/>
              <a:ext cx="575999" cy="47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7398AAC6-D76F-AF56-14B4-55CFB86F5DCD}"/>
              </a:ext>
            </a:extLst>
          </p:cNvPr>
          <p:cNvSpPr/>
          <p:nvPr/>
        </p:nvSpPr>
        <p:spPr>
          <a:xfrm>
            <a:off x="6426051" y="1765897"/>
            <a:ext cx="4652711" cy="1655899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96000" rIns="360000" bIns="0" rtlCol="0" anchor="t" anchorCtr="0"/>
          <a:lstStyle/>
          <a:p>
            <a:pPr marL="6350" marR="0" lvl="0" indent="0" algn="ctr" defTabSz="912813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1416D"/>
                </a:solidFill>
                <a:latin typeface="Montserrat Medium" pitchFamily="2" charset="77"/>
                <a:cs typeface="Times New Roman" panose="02020603050405020304" pitchFamily="18" charset="0"/>
              </a:rPr>
              <a:t>Cyber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52BD16-E89C-2902-D139-11EE2FEA63C5}"/>
              </a:ext>
            </a:extLst>
          </p:cNvPr>
          <p:cNvGrpSpPr/>
          <p:nvPr/>
        </p:nvGrpSpPr>
        <p:grpSpPr>
          <a:xfrm>
            <a:off x="8347157" y="1487981"/>
            <a:ext cx="560334" cy="560334"/>
            <a:chOff x="2848689" y="2708543"/>
            <a:chExt cx="576000" cy="576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78CE18-8EB4-3316-93F0-22AE7E09D9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48689" y="2708543"/>
              <a:ext cx="576000" cy="57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endParaRPr>
            </a:p>
          </p:txBody>
        </p:sp>
        <p:sp>
          <p:nvSpPr>
            <p:cNvPr id="12" name="TextBox 138">
              <a:extLst>
                <a:ext uri="{FF2B5EF4-FFF2-40B4-BE49-F238E27FC236}">
                  <a16:creationId xmlns:a16="http://schemas.microsoft.com/office/drawing/2014/main" id="{071EF8BF-D7E6-E6C0-9D7E-05CDD4B54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8689" y="2756943"/>
              <a:ext cx="575999" cy="47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79285474-7B76-A14C-160D-C665128AF06F}"/>
              </a:ext>
            </a:extLst>
          </p:cNvPr>
          <p:cNvSpPr/>
          <p:nvPr/>
        </p:nvSpPr>
        <p:spPr>
          <a:xfrm>
            <a:off x="1352619" y="3943897"/>
            <a:ext cx="4652711" cy="1655899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96000" rIns="360000" bIns="0" rtlCol="0" anchor="t" anchorCtr="0"/>
          <a:lstStyle/>
          <a:p>
            <a:pPr marL="6350" marR="0" lvl="0" indent="0" algn="ctr" defTabSz="912813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01416D"/>
              </a:solidFill>
              <a:latin typeface="Montserrat Medium" pitchFamily="2" charset="77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C865B-35D2-5750-0DC8-271A72FDFBF7}"/>
              </a:ext>
            </a:extLst>
          </p:cNvPr>
          <p:cNvGrpSpPr/>
          <p:nvPr/>
        </p:nvGrpSpPr>
        <p:grpSpPr>
          <a:xfrm>
            <a:off x="3398809" y="3665982"/>
            <a:ext cx="560334" cy="560334"/>
            <a:chOff x="2212254" y="1764260"/>
            <a:chExt cx="576000" cy="576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DD3FD49-AFA5-D6B5-47AE-368DEC98E3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12254" y="1764260"/>
              <a:ext cx="576000" cy="57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endParaRPr>
            </a:p>
          </p:txBody>
        </p:sp>
        <p:sp>
          <p:nvSpPr>
            <p:cNvPr id="16" name="TextBox 138">
              <a:extLst>
                <a:ext uri="{FF2B5EF4-FFF2-40B4-BE49-F238E27FC236}">
                  <a16:creationId xmlns:a16="http://schemas.microsoft.com/office/drawing/2014/main" id="{6BCAE195-CDD8-B768-DF44-D43F47272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254" y="1812659"/>
              <a:ext cx="575999" cy="47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F1413361-85FC-1DDF-9FD9-291B946EFFCB}"/>
              </a:ext>
            </a:extLst>
          </p:cNvPr>
          <p:cNvSpPr/>
          <p:nvPr/>
        </p:nvSpPr>
        <p:spPr>
          <a:xfrm>
            <a:off x="6426050" y="3943897"/>
            <a:ext cx="4652711" cy="1655899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96000" rIns="360000" bIns="0" rtlCol="0" anchor="t" anchorCtr="0"/>
          <a:lstStyle/>
          <a:p>
            <a:pPr marL="6350" marR="0" lvl="0" indent="0" algn="ctr" defTabSz="912813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01416D"/>
              </a:solidFill>
              <a:latin typeface="Montserrat Medium" pitchFamily="2" charset="77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6FD909-05AA-1391-34D4-741F5397D5C4}"/>
              </a:ext>
            </a:extLst>
          </p:cNvPr>
          <p:cNvGrpSpPr/>
          <p:nvPr/>
        </p:nvGrpSpPr>
        <p:grpSpPr>
          <a:xfrm>
            <a:off x="8347158" y="3665982"/>
            <a:ext cx="560334" cy="560334"/>
            <a:chOff x="2318241" y="1764260"/>
            <a:chExt cx="576000" cy="576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89F2BEA-3C75-A90F-D799-363659D785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18241" y="1764260"/>
              <a:ext cx="576000" cy="57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endParaRPr>
            </a:p>
          </p:txBody>
        </p:sp>
        <p:sp>
          <p:nvSpPr>
            <p:cNvPr id="21" name="TextBox 138">
              <a:extLst>
                <a:ext uri="{FF2B5EF4-FFF2-40B4-BE49-F238E27FC236}">
                  <a16:creationId xmlns:a16="http://schemas.microsoft.com/office/drawing/2014/main" id="{E878D7C2-C6EC-BC15-1445-3137F7580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8241" y="1812659"/>
              <a:ext cx="575999" cy="47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0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E8F826-85DF-7182-24CB-0F7AE8BCF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86D86BCE-EC4D-1B01-83D2-A67A56A67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ontserrat SemiBold" pitchFamily="2" charset="77"/>
              </a:rPr>
              <a:t>Cyber enhancements</a:t>
            </a:r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02527006-8A53-F342-8FB6-0FFBD1F8EEA1}"/>
              </a:ext>
            </a:extLst>
          </p:cNvPr>
          <p:cNvSpPr/>
          <p:nvPr/>
        </p:nvSpPr>
        <p:spPr>
          <a:xfrm>
            <a:off x="1186120" y="2100048"/>
            <a:ext cx="4375868" cy="3018604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360000" bIns="0" rtlCol="0" anchor="ctr" anchorCtr="0"/>
          <a:lstStyle/>
          <a:p>
            <a:pPr marL="349250" marR="0" lvl="0" indent="-342900" defTabSz="91281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Times New Roman" panose="02020603050405020304" pitchFamily="18" charset="0"/>
              </a:rPr>
              <a:t>First party </a:t>
            </a:r>
            <a:r>
              <a:rPr lang="en-GB" sz="2000" dirty="0">
                <a:solidFill>
                  <a:srgbClr val="01416D"/>
                </a:solidFill>
                <a:latin typeface="Montserrat Light" pitchFamily="2" charset="77"/>
                <a:cs typeface="Times New Roman" panose="02020603050405020304" pitchFamily="18" charset="0"/>
              </a:rPr>
              <a:t>b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Times New Roman" panose="02020603050405020304" pitchFamily="18" charset="0"/>
              </a:rPr>
              <a:t>usiness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1416D"/>
                </a:solidFill>
                <a:latin typeface="Montserrat Light" pitchFamily="2" charset="77"/>
                <a:cs typeface="Times New Roman" panose="02020603050405020304" pitchFamily="18" charset="0"/>
              </a:rPr>
              <a:t>i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Times New Roman" panose="02020603050405020304" pitchFamily="18" charset="0"/>
              </a:rPr>
              <a:t>nterruption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9250" marR="0" lvl="0" indent="-342900" defTabSz="91281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01416D"/>
                </a:solidFill>
                <a:latin typeface="Montserrat Light" pitchFamily="2" charset="77"/>
                <a:cs typeface="Times New Roman" panose="02020603050405020304" pitchFamily="18" charset="0"/>
              </a:rPr>
              <a:t>Dependent BI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349250" marR="0" lvl="0" indent="-342900" defTabSz="91281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2000" dirty="0">
                <a:solidFill>
                  <a:srgbClr val="01416D"/>
                </a:solidFill>
                <a:latin typeface="Montserrat Light" pitchFamily="2" charset="77"/>
                <a:cs typeface="Times New Roman" panose="02020603050405020304" pitchFamily="18" charset="0"/>
              </a:rPr>
              <a:t>BI claims prep costs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1416D"/>
              </a:solidFill>
              <a:effectLst/>
              <a:uLnTx/>
              <a:uFillTx/>
              <a:latin typeface="Montserrat Light" pitchFamily="2" charset="77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3F11B12-B21C-88A3-8DA3-00E8F9D1EDFA}"/>
              </a:ext>
            </a:extLst>
          </p:cNvPr>
          <p:cNvSpPr/>
          <p:nvPr/>
        </p:nvSpPr>
        <p:spPr>
          <a:xfrm>
            <a:off x="6630012" y="2100048"/>
            <a:ext cx="4375868" cy="3018604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0" rIns="360000" bIns="0" rtlCol="0" anchor="ctr" anchorCtr="0"/>
          <a:lstStyle/>
          <a:p>
            <a:pPr marL="349250" marR="0" lvl="0" indent="-342900" defTabSz="91281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Times New Roman" panose="02020603050405020304" pitchFamily="18" charset="0"/>
              </a:rPr>
              <a:t>Cryptojacking &amp;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Times New Roman" panose="02020603050405020304" pitchFamily="18" charset="0"/>
              </a:rPr>
              <a:t>botnetting</a:t>
            </a:r>
            <a:endParaRPr lang="en-GB" sz="2000" dirty="0">
              <a:solidFill>
                <a:srgbClr val="01416D"/>
              </a:solidFill>
              <a:latin typeface="Montserrat Light" pitchFamily="2" charset="77"/>
              <a:cs typeface="Times New Roman" panose="02020603050405020304" pitchFamily="18" charset="0"/>
            </a:endParaRPr>
          </a:p>
          <a:p>
            <a:pPr marL="349250" marR="0" lvl="0" indent="-342900" defTabSz="912813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Times New Roman" panose="02020603050405020304" pitchFamily="18" charset="0"/>
              </a:rPr>
              <a:t>Hardware </a:t>
            </a:r>
            <a:r>
              <a:rPr lang="en-GB" sz="2000" dirty="0">
                <a:solidFill>
                  <a:srgbClr val="01416D"/>
                </a:solidFill>
                <a:latin typeface="Montserrat Light" pitchFamily="2" charset="77"/>
                <a:cs typeface="Times New Roman" panose="02020603050405020304" pitchFamily="18" charset="0"/>
              </a:rPr>
              <a:t>and software replacement costs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1416D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159B3A31-44F1-F010-2416-0D34DC3C7328}"/>
              </a:ext>
            </a:extLst>
          </p:cNvPr>
          <p:cNvSpPr/>
          <p:nvPr/>
        </p:nvSpPr>
        <p:spPr>
          <a:xfrm>
            <a:off x="1868189" y="1902147"/>
            <a:ext cx="3011733" cy="44951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Business interruption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322C983-8AD7-6C2E-E7F5-AD37E91A2ECC}"/>
              </a:ext>
            </a:extLst>
          </p:cNvPr>
          <p:cNvSpPr/>
          <p:nvPr/>
        </p:nvSpPr>
        <p:spPr>
          <a:xfrm>
            <a:off x="7312079" y="1902147"/>
            <a:ext cx="3011733" cy="449515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Additional extensions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32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25B90-2104-8ED8-2525-DC72F5B65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0C8900FA-6D64-007E-2830-819443B1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ontserrat SemiBold" pitchFamily="2" charset="77"/>
              </a:rPr>
              <a:t>Coverage Enhancements 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09A9BB4-2CF4-3C79-63D8-F410A62A6F37}"/>
              </a:ext>
            </a:extLst>
          </p:cNvPr>
          <p:cNvSpPr/>
          <p:nvPr/>
        </p:nvSpPr>
        <p:spPr>
          <a:xfrm>
            <a:off x="1354952" y="1774048"/>
            <a:ext cx="4652711" cy="1655899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96000" rIns="360000" bIns="0" rtlCol="0" anchor="t" anchorCtr="0"/>
          <a:lstStyle/>
          <a:p>
            <a:pPr marL="6350" marR="0" lvl="0" indent="0" algn="ctr" defTabSz="912813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1416D"/>
                </a:solidFill>
                <a:latin typeface="Montserrat Medium" pitchFamily="2" charset="77"/>
                <a:cs typeface="Times New Roman" panose="02020603050405020304" pitchFamily="18" charset="0"/>
              </a:rPr>
              <a:t>Professional liability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62FC3D-7A8D-B4FF-0A39-FB3FFCEB8585}"/>
              </a:ext>
            </a:extLst>
          </p:cNvPr>
          <p:cNvGrpSpPr/>
          <p:nvPr/>
        </p:nvGrpSpPr>
        <p:grpSpPr>
          <a:xfrm>
            <a:off x="3398809" y="1493880"/>
            <a:ext cx="560334" cy="560334"/>
            <a:chOff x="2212254" y="1764260"/>
            <a:chExt cx="576000" cy="576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F48CE50-0D59-FE3A-ABC5-B11263A9EE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12254" y="1764260"/>
              <a:ext cx="576000" cy="57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endParaRPr>
            </a:p>
          </p:txBody>
        </p:sp>
        <p:sp>
          <p:nvSpPr>
            <p:cNvPr id="8" name="TextBox 138">
              <a:extLst>
                <a:ext uri="{FF2B5EF4-FFF2-40B4-BE49-F238E27FC236}">
                  <a16:creationId xmlns:a16="http://schemas.microsoft.com/office/drawing/2014/main" id="{125DC16F-36EE-6284-26A2-58AAB18D0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254" y="1812659"/>
              <a:ext cx="575999" cy="47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7398AAC6-D76F-AF56-14B4-55CFB86F5DCD}"/>
              </a:ext>
            </a:extLst>
          </p:cNvPr>
          <p:cNvSpPr/>
          <p:nvPr/>
        </p:nvSpPr>
        <p:spPr>
          <a:xfrm>
            <a:off x="6426051" y="1765897"/>
            <a:ext cx="4652711" cy="1655899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96000" rIns="360000" bIns="0" rtlCol="0" anchor="t" anchorCtr="0"/>
          <a:lstStyle/>
          <a:p>
            <a:pPr marL="6350" marR="0" lvl="0" indent="0" algn="ctr" defTabSz="912813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1416D"/>
                </a:solidFill>
                <a:latin typeface="Montserrat Medium" pitchFamily="2" charset="77"/>
                <a:cs typeface="Times New Roman" panose="02020603050405020304" pitchFamily="18" charset="0"/>
              </a:rPr>
              <a:t>Cyber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52BD16-E89C-2902-D139-11EE2FEA63C5}"/>
              </a:ext>
            </a:extLst>
          </p:cNvPr>
          <p:cNvGrpSpPr/>
          <p:nvPr/>
        </p:nvGrpSpPr>
        <p:grpSpPr>
          <a:xfrm>
            <a:off x="8347157" y="1487981"/>
            <a:ext cx="560334" cy="560334"/>
            <a:chOff x="2848689" y="2708543"/>
            <a:chExt cx="576000" cy="576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78CE18-8EB4-3316-93F0-22AE7E09D9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48689" y="2708543"/>
              <a:ext cx="576000" cy="57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endParaRPr>
            </a:p>
          </p:txBody>
        </p:sp>
        <p:sp>
          <p:nvSpPr>
            <p:cNvPr id="12" name="TextBox 138">
              <a:extLst>
                <a:ext uri="{FF2B5EF4-FFF2-40B4-BE49-F238E27FC236}">
                  <a16:creationId xmlns:a16="http://schemas.microsoft.com/office/drawing/2014/main" id="{071EF8BF-D7E6-E6C0-9D7E-05CDD4B54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8689" y="2756943"/>
              <a:ext cx="575999" cy="47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79285474-7B76-A14C-160D-C665128AF06F}"/>
              </a:ext>
            </a:extLst>
          </p:cNvPr>
          <p:cNvSpPr/>
          <p:nvPr/>
        </p:nvSpPr>
        <p:spPr>
          <a:xfrm>
            <a:off x="1352619" y="3943897"/>
            <a:ext cx="4652711" cy="1655899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96000" rIns="360000" bIns="0" rtlCol="0" anchor="t" anchorCtr="0"/>
          <a:lstStyle/>
          <a:p>
            <a:pPr marL="6350" marR="0" lvl="0" indent="0" algn="ctr" defTabSz="912813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1416D"/>
                </a:solidFill>
                <a:latin typeface="Montserrat Medium" pitchFamily="2" charset="77"/>
                <a:cs typeface="Times New Roman" panose="02020603050405020304" pitchFamily="18" charset="0"/>
              </a:rPr>
              <a:t>Crime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C865B-35D2-5750-0DC8-271A72FDFBF7}"/>
              </a:ext>
            </a:extLst>
          </p:cNvPr>
          <p:cNvGrpSpPr/>
          <p:nvPr/>
        </p:nvGrpSpPr>
        <p:grpSpPr>
          <a:xfrm>
            <a:off x="3398809" y="3665982"/>
            <a:ext cx="560334" cy="560334"/>
            <a:chOff x="2212254" y="1764260"/>
            <a:chExt cx="576000" cy="576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DD3FD49-AFA5-D6B5-47AE-368DEC98E3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12254" y="1764260"/>
              <a:ext cx="576000" cy="57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endParaRPr>
            </a:p>
          </p:txBody>
        </p:sp>
        <p:sp>
          <p:nvSpPr>
            <p:cNvPr id="16" name="TextBox 138">
              <a:extLst>
                <a:ext uri="{FF2B5EF4-FFF2-40B4-BE49-F238E27FC236}">
                  <a16:creationId xmlns:a16="http://schemas.microsoft.com/office/drawing/2014/main" id="{6BCAE195-CDD8-B768-DF44-D43F47272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254" y="1812659"/>
              <a:ext cx="575999" cy="47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F1413361-85FC-1DDF-9FD9-291B946EFFCB}"/>
              </a:ext>
            </a:extLst>
          </p:cNvPr>
          <p:cNvSpPr/>
          <p:nvPr/>
        </p:nvSpPr>
        <p:spPr>
          <a:xfrm>
            <a:off x="6426050" y="3943897"/>
            <a:ext cx="4652711" cy="1655899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96000" rIns="360000" bIns="0" rtlCol="0" anchor="t" anchorCtr="0"/>
          <a:lstStyle/>
          <a:p>
            <a:pPr marL="6350" marR="0" lvl="0" indent="0" algn="ctr" defTabSz="912813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01416D"/>
              </a:solidFill>
              <a:latin typeface="Montserrat Medium" pitchFamily="2" charset="77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6FD909-05AA-1391-34D4-741F5397D5C4}"/>
              </a:ext>
            </a:extLst>
          </p:cNvPr>
          <p:cNvGrpSpPr/>
          <p:nvPr/>
        </p:nvGrpSpPr>
        <p:grpSpPr>
          <a:xfrm>
            <a:off x="8347158" y="3665982"/>
            <a:ext cx="560334" cy="560334"/>
            <a:chOff x="2318241" y="1764260"/>
            <a:chExt cx="576000" cy="576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89F2BEA-3C75-A90F-D799-363659D785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18241" y="1764260"/>
              <a:ext cx="576000" cy="57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endParaRPr>
            </a:p>
          </p:txBody>
        </p:sp>
        <p:sp>
          <p:nvSpPr>
            <p:cNvPr id="21" name="TextBox 138">
              <a:extLst>
                <a:ext uri="{FF2B5EF4-FFF2-40B4-BE49-F238E27FC236}">
                  <a16:creationId xmlns:a16="http://schemas.microsoft.com/office/drawing/2014/main" id="{E878D7C2-C6EC-BC15-1445-3137F7580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8241" y="1812659"/>
              <a:ext cx="575999" cy="47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0557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D112E-FF36-DC8E-7AB0-FB05637D1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DF2C-AA26-C298-7B69-FE732B9C9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ontserrat SemiBold" pitchFamily="2" charset="77"/>
              </a:rPr>
              <a:t>Crime enhancements  </a:t>
            </a:r>
            <a:endParaRPr lang="en-US" dirty="0"/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0A79C220-A4D1-D793-D8C5-C1C157FF3AE6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177261" y="1909822"/>
            <a:ext cx="8369300" cy="657165"/>
          </a:xfrm>
        </p:spPr>
        <p:txBody>
          <a:bodyPr/>
          <a:lstStyle/>
          <a:p>
            <a:pPr marL="0" lvl="0" indent="0">
              <a:spcBef>
                <a:spcPts val="0"/>
              </a:spcBef>
              <a:spcAft>
                <a:spcPts val="200"/>
              </a:spcAft>
              <a:buNone/>
            </a:pPr>
            <a:r>
              <a:rPr lang="en-GB" sz="2000" dirty="0">
                <a:solidFill>
                  <a:schemeClr val="bg1"/>
                </a:solidFill>
                <a:sym typeface="Montserrat Medium"/>
              </a:rPr>
              <a:t>Employee crime and third-party crime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4FFF80-6F30-9165-7A56-B6077262E34D}"/>
              </a:ext>
            </a:extLst>
          </p:cNvPr>
          <p:cNvSpPr txBox="1">
            <a:spLocks/>
          </p:cNvSpPr>
          <p:nvPr/>
        </p:nvSpPr>
        <p:spPr>
          <a:xfrm>
            <a:off x="1123487" y="1710609"/>
            <a:ext cx="839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1.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6DD5CF-8F64-D9BC-D21A-55564F766897}"/>
              </a:ext>
            </a:extLst>
          </p:cNvPr>
          <p:cNvSpPr txBox="1"/>
          <p:nvPr/>
        </p:nvSpPr>
        <p:spPr>
          <a:xfrm>
            <a:off x="2178028" y="3101767"/>
            <a:ext cx="83685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6DC4E1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  <a:sym typeface="Montserrat Medium"/>
              </a:rPr>
              <a:t>Theft of client funds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  <a:sym typeface="Montserrat Medium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1D5AAE-E11C-A51C-5F5A-D915435111E6}"/>
              </a:ext>
            </a:extLst>
          </p:cNvPr>
          <p:cNvSpPr txBox="1"/>
          <p:nvPr/>
        </p:nvSpPr>
        <p:spPr>
          <a:xfrm>
            <a:off x="1123488" y="2870935"/>
            <a:ext cx="11206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2.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D793D4-546D-4AF9-4A8B-B1C60387FFCD}"/>
              </a:ext>
            </a:extLst>
          </p:cNvPr>
          <p:cNvSpPr txBox="1"/>
          <p:nvPr/>
        </p:nvSpPr>
        <p:spPr>
          <a:xfrm>
            <a:off x="2177261" y="4232553"/>
            <a:ext cx="85941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  <a:sym typeface="Montserrat Medium"/>
              </a:rPr>
              <a:t>Social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  <a:sym typeface="Montserrat Medium"/>
              </a:rPr>
              <a:t> Engineering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  <a:sym typeface="Montserrat Medium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D548FB-B303-9158-D1F1-4C920DC2E925}"/>
              </a:ext>
            </a:extLst>
          </p:cNvPr>
          <p:cNvSpPr txBox="1"/>
          <p:nvPr/>
        </p:nvSpPr>
        <p:spPr>
          <a:xfrm>
            <a:off x="1123488" y="4001721"/>
            <a:ext cx="11206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SemiBold" pitchFamily="2" charset="77"/>
                <a:ea typeface="+mn-ea"/>
                <a:cs typeface="+mn-cs"/>
              </a:rPr>
              <a:t>3.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35322A6-2BEB-7592-86DF-2D721464EB54}"/>
              </a:ext>
            </a:extLst>
          </p:cNvPr>
          <p:cNvCxnSpPr/>
          <p:nvPr/>
        </p:nvCxnSpPr>
        <p:spPr>
          <a:xfrm>
            <a:off x="1195171" y="2736429"/>
            <a:ext cx="9351390" cy="0"/>
          </a:xfrm>
          <a:prstGeom prst="line">
            <a:avLst/>
          </a:prstGeom>
          <a:ln w="25400" cap="rnd">
            <a:solidFill>
              <a:schemeClr val="accent3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36ECEB-62A6-5EFB-E8B3-70953F516708}"/>
              </a:ext>
            </a:extLst>
          </p:cNvPr>
          <p:cNvCxnSpPr>
            <a:cxnSpLocks/>
          </p:cNvCxnSpPr>
          <p:nvPr/>
        </p:nvCxnSpPr>
        <p:spPr>
          <a:xfrm>
            <a:off x="1195171" y="3867215"/>
            <a:ext cx="9351390" cy="0"/>
          </a:xfrm>
          <a:prstGeom prst="line">
            <a:avLst/>
          </a:prstGeom>
          <a:ln w="25400" cap="rnd">
            <a:solidFill>
              <a:schemeClr val="accent3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262053-DEAE-942B-0EF1-7040C42705B4}"/>
              </a:ext>
            </a:extLst>
          </p:cNvPr>
          <p:cNvCxnSpPr>
            <a:cxnSpLocks/>
          </p:cNvCxnSpPr>
          <p:nvPr/>
        </p:nvCxnSpPr>
        <p:spPr>
          <a:xfrm>
            <a:off x="1195171" y="4998001"/>
            <a:ext cx="9351390" cy="0"/>
          </a:xfrm>
          <a:prstGeom prst="line">
            <a:avLst/>
          </a:prstGeom>
          <a:ln w="25400" cap="rnd">
            <a:solidFill>
              <a:schemeClr val="accent3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63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/>
      <p:bldP spid="25" grpId="0"/>
      <p:bldP spid="27" grpId="0"/>
      <p:bldP spid="28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25B90-2104-8ED8-2525-DC72F5B65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0C8900FA-6D64-007E-2830-819443B18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Montserrat SemiBold" pitchFamily="2" charset="77"/>
              </a:rPr>
              <a:t>Coverage enhancements </a:t>
            </a:r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09A9BB4-2CF4-3C79-63D8-F410A62A6F37}"/>
              </a:ext>
            </a:extLst>
          </p:cNvPr>
          <p:cNvSpPr/>
          <p:nvPr/>
        </p:nvSpPr>
        <p:spPr>
          <a:xfrm>
            <a:off x="1354952" y="1774048"/>
            <a:ext cx="4652711" cy="1655899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96000" rIns="360000" bIns="0" rtlCol="0" anchor="t" anchorCtr="0"/>
          <a:lstStyle/>
          <a:p>
            <a:pPr marL="6350" marR="0" lvl="0" indent="0" algn="ctr" defTabSz="912813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1416D"/>
                </a:solidFill>
                <a:latin typeface="Montserrat Medium" pitchFamily="2" charset="77"/>
                <a:cs typeface="Times New Roman" panose="02020603050405020304" pitchFamily="18" charset="0"/>
              </a:rPr>
              <a:t>Professional liability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62FC3D-7A8D-B4FF-0A39-FB3FFCEB8585}"/>
              </a:ext>
            </a:extLst>
          </p:cNvPr>
          <p:cNvGrpSpPr/>
          <p:nvPr/>
        </p:nvGrpSpPr>
        <p:grpSpPr>
          <a:xfrm>
            <a:off x="3398809" y="1493880"/>
            <a:ext cx="560334" cy="560334"/>
            <a:chOff x="2212254" y="1764260"/>
            <a:chExt cx="576000" cy="576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F48CE50-0D59-FE3A-ABC5-B11263A9EE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12254" y="1764260"/>
              <a:ext cx="576000" cy="57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endParaRPr>
            </a:p>
          </p:txBody>
        </p:sp>
        <p:sp>
          <p:nvSpPr>
            <p:cNvPr id="8" name="TextBox 138">
              <a:extLst>
                <a:ext uri="{FF2B5EF4-FFF2-40B4-BE49-F238E27FC236}">
                  <a16:creationId xmlns:a16="http://schemas.microsoft.com/office/drawing/2014/main" id="{125DC16F-36EE-6284-26A2-58AAB18D0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254" y="1812659"/>
              <a:ext cx="575999" cy="47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5" name="Rounded Rectangle 1">
            <a:extLst>
              <a:ext uri="{FF2B5EF4-FFF2-40B4-BE49-F238E27FC236}">
                <a16:creationId xmlns:a16="http://schemas.microsoft.com/office/drawing/2014/main" id="{7398AAC6-D76F-AF56-14B4-55CFB86F5DCD}"/>
              </a:ext>
            </a:extLst>
          </p:cNvPr>
          <p:cNvSpPr/>
          <p:nvPr/>
        </p:nvSpPr>
        <p:spPr>
          <a:xfrm>
            <a:off x="6426051" y="1765897"/>
            <a:ext cx="4652711" cy="1655899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96000" rIns="360000" bIns="0" rtlCol="0" anchor="t" anchorCtr="0"/>
          <a:lstStyle/>
          <a:p>
            <a:pPr marL="6350" marR="0" lvl="0" indent="0" algn="ctr" defTabSz="912813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1416D"/>
                </a:solidFill>
                <a:latin typeface="Montserrat Medium" pitchFamily="2" charset="77"/>
                <a:cs typeface="Times New Roman" panose="02020603050405020304" pitchFamily="18" charset="0"/>
              </a:rPr>
              <a:t>Cyber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52BD16-E89C-2902-D139-11EE2FEA63C5}"/>
              </a:ext>
            </a:extLst>
          </p:cNvPr>
          <p:cNvGrpSpPr/>
          <p:nvPr/>
        </p:nvGrpSpPr>
        <p:grpSpPr>
          <a:xfrm>
            <a:off x="8347157" y="1487981"/>
            <a:ext cx="560334" cy="560334"/>
            <a:chOff x="2848689" y="2708543"/>
            <a:chExt cx="576000" cy="576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E78CE18-8EB4-3316-93F0-22AE7E09D9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48689" y="2708543"/>
              <a:ext cx="576000" cy="57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endParaRPr>
            </a:p>
          </p:txBody>
        </p:sp>
        <p:sp>
          <p:nvSpPr>
            <p:cNvPr id="12" name="TextBox 138">
              <a:extLst>
                <a:ext uri="{FF2B5EF4-FFF2-40B4-BE49-F238E27FC236}">
                  <a16:creationId xmlns:a16="http://schemas.microsoft.com/office/drawing/2014/main" id="{071EF8BF-D7E6-E6C0-9D7E-05CDD4B546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8689" y="2756943"/>
              <a:ext cx="575999" cy="47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79285474-7B76-A14C-160D-C665128AF06F}"/>
              </a:ext>
            </a:extLst>
          </p:cNvPr>
          <p:cNvSpPr/>
          <p:nvPr/>
        </p:nvSpPr>
        <p:spPr>
          <a:xfrm>
            <a:off x="1352619" y="3943897"/>
            <a:ext cx="4652711" cy="1655899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96000" rIns="360000" bIns="0" rtlCol="0" anchor="t" anchorCtr="0"/>
          <a:lstStyle/>
          <a:p>
            <a:pPr marL="6350" marR="0" lvl="0" indent="0" algn="ctr" defTabSz="912813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1416D"/>
                </a:solidFill>
                <a:latin typeface="Montserrat Medium" pitchFamily="2" charset="77"/>
                <a:cs typeface="Times New Roman" panose="02020603050405020304" pitchFamily="18" charset="0"/>
              </a:rPr>
              <a:t>Crime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AC865B-35D2-5750-0DC8-271A72FDFBF7}"/>
              </a:ext>
            </a:extLst>
          </p:cNvPr>
          <p:cNvGrpSpPr/>
          <p:nvPr/>
        </p:nvGrpSpPr>
        <p:grpSpPr>
          <a:xfrm>
            <a:off x="3398809" y="3665982"/>
            <a:ext cx="560334" cy="560334"/>
            <a:chOff x="2212254" y="1764260"/>
            <a:chExt cx="576000" cy="5760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DD3FD49-AFA5-D6B5-47AE-368DEC98E38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12254" y="1764260"/>
              <a:ext cx="576000" cy="57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endParaRPr>
            </a:p>
          </p:txBody>
        </p:sp>
        <p:sp>
          <p:nvSpPr>
            <p:cNvPr id="16" name="TextBox 138">
              <a:extLst>
                <a:ext uri="{FF2B5EF4-FFF2-40B4-BE49-F238E27FC236}">
                  <a16:creationId xmlns:a16="http://schemas.microsoft.com/office/drawing/2014/main" id="{6BCAE195-CDD8-B768-DF44-D43F47272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2254" y="1812659"/>
              <a:ext cx="575999" cy="47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3</a:t>
              </a:r>
            </a:p>
          </p:txBody>
        </p:sp>
      </p:grp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F1413361-85FC-1DDF-9FD9-291B946EFFCB}"/>
              </a:ext>
            </a:extLst>
          </p:cNvPr>
          <p:cNvSpPr/>
          <p:nvPr/>
        </p:nvSpPr>
        <p:spPr>
          <a:xfrm>
            <a:off x="6426050" y="3943897"/>
            <a:ext cx="4652711" cy="1655899"/>
          </a:xfrm>
          <a:prstGeom prst="roundRect">
            <a:avLst>
              <a:gd name="adj" fmla="val 4434"/>
            </a:avLst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396000" rIns="360000" bIns="0" rtlCol="0" anchor="t" anchorCtr="0"/>
          <a:lstStyle/>
          <a:p>
            <a:pPr marL="6350" marR="0" lvl="0" indent="0" algn="ctr" defTabSz="912813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1416D"/>
                </a:solidFill>
                <a:latin typeface="Montserrat Medium" pitchFamily="2" charset="77"/>
                <a:cs typeface="Times New Roman" panose="02020603050405020304" pitchFamily="18" charset="0"/>
              </a:rPr>
              <a:t>Pre-investigation costs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6FD909-05AA-1391-34D4-741F5397D5C4}"/>
              </a:ext>
            </a:extLst>
          </p:cNvPr>
          <p:cNvGrpSpPr/>
          <p:nvPr/>
        </p:nvGrpSpPr>
        <p:grpSpPr>
          <a:xfrm>
            <a:off x="8347158" y="3665982"/>
            <a:ext cx="560334" cy="560334"/>
            <a:chOff x="2318241" y="1764260"/>
            <a:chExt cx="576000" cy="576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89F2BEA-3C75-A90F-D799-363659D785B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318241" y="1764260"/>
              <a:ext cx="576000" cy="5760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endParaRPr>
            </a:p>
          </p:txBody>
        </p:sp>
        <p:sp>
          <p:nvSpPr>
            <p:cNvPr id="21" name="TextBox 138">
              <a:extLst>
                <a:ext uri="{FF2B5EF4-FFF2-40B4-BE49-F238E27FC236}">
                  <a16:creationId xmlns:a16="http://schemas.microsoft.com/office/drawing/2014/main" id="{E878D7C2-C6EC-BC15-1445-3137F7580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8241" y="1812659"/>
              <a:ext cx="575999" cy="474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Montserrat Light" pitchFamily="2" charset="7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Montserrat Light" pitchFamily="2" charset="7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Montserrat Light" pitchFamily="2" charset="77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Montserrat Light" pitchFamily="2" charset="77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itchFamily="2" charset="77"/>
                  <a:ea typeface="+mn-ea"/>
                  <a:cs typeface="+mn-c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3829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FC theme">
  <a:themeElements>
    <a:clrScheme name="CFC Colour theme">
      <a:dk1>
        <a:srgbClr val="575756"/>
      </a:dk1>
      <a:lt1>
        <a:srgbClr val="FFFFFF"/>
      </a:lt1>
      <a:dk2>
        <a:srgbClr val="01416D"/>
      </a:dk2>
      <a:lt2>
        <a:srgbClr val="149BD6"/>
      </a:lt2>
      <a:accent1>
        <a:srgbClr val="6DC4E1"/>
      </a:accent1>
      <a:accent2>
        <a:srgbClr val="A7EC00"/>
      </a:accent2>
      <a:accent3>
        <a:srgbClr val="FFC800"/>
      </a:accent3>
      <a:accent4>
        <a:srgbClr val="FF7300"/>
      </a:accent4>
      <a:accent5>
        <a:srgbClr val="D71158"/>
      </a:accent5>
      <a:accent6>
        <a:srgbClr val="A87FFF"/>
      </a:accent6>
      <a:hlink>
        <a:srgbClr val="149BD7"/>
      </a:hlink>
      <a:folHlink>
        <a:srgbClr val="149BD6"/>
      </a:folHlink>
    </a:clrScheme>
    <a:fontScheme name="CFC text theme">
      <a:majorFont>
        <a:latin typeface="Montserrat Ligh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149BD7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FC PPT stock slides_APR 2024" id="{61240F90-E0F1-174C-AF5E-E77EA965CA9E}" vid="{FB463134-5EBB-7B49-91EE-898B2514C504}"/>
    </a:ext>
  </a:extLst>
</a:theme>
</file>

<file path=ppt/theme/theme3.xml><?xml version="1.0" encoding="utf-8"?>
<a:theme xmlns:a="http://schemas.openxmlformats.org/drawingml/2006/main" name="1_CFC theme">
  <a:themeElements>
    <a:clrScheme name="CFC Colour theme">
      <a:dk1>
        <a:srgbClr val="575756"/>
      </a:dk1>
      <a:lt1>
        <a:srgbClr val="FFFFFF"/>
      </a:lt1>
      <a:dk2>
        <a:srgbClr val="01416D"/>
      </a:dk2>
      <a:lt2>
        <a:srgbClr val="149BD6"/>
      </a:lt2>
      <a:accent1>
        <a:srgbClr val="6DC4E1"/>
      </a:accent1>
      <a:accent2>
        <a:srgbClr val="A7EC00"/>
      </a:accent2>
      <a:accent3>
        <a:srgbClr val="FFC800"/>
      </a:accent3>
      <a:accent4>
        <a:srgbClr val="FF7300"/>
      </a:accent4>
      <a:accent5>
        <a:srgbClr val="D71158"/>
      </a:accent5>
      <a:accent6>
        <a:srgbClr val="A87FFF"/>
      </a:accent6>
      <a:hlink>
        <a:srgbClr val="149BD7"/>
      </a:hlink>
      <a:folHlink>
        <a:srgbClr val="149BD6"/>
      </a:folHlink>
    </a:clrScheme>
    <a:fontScheme name="CFC text theme">
      <a:majorFont>
        <a:latin typeface="Montserrat Light"/>
        <a:ea typeface=""/>
        <a:cs typeface=""/>
      </a:majorFont>
      <a:minorFont>
        <a:latin typeface="Montserra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149BD7"/>
          </a:solidFill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FC PPT template_APR 2024" id="{CE2EC597-1F85-ED4F-BE9F-CBF7162227FE}" vid="{5190ABA9-B15D-D048-AD34-A358C8533152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Widescreen</PresentationFormat>
  <Paragraphs>119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Calibri Light</vt:lpstr>
      <vt:lpstr>Courier New</vt:lpstr>
      <vt:lpstr>Montserrat</vt:lpstr>
      <vt:lpstr>Montserrat Light</vt:lpstr>
      <vt:lpstr>Montserrat Medium</vt:lpstr>
      <vt:lpstr>Montserrat SemiBold</vt:lpstr>
      <vt:lpstr>Verdana</vt:lpstr>
      <vt:lpstr>Office Theme</vt:lpstr>
      <vt:lpstr>CFC theme</vt:lpstr>
      <vt:lpstr>1_CFC theme</vt:lpstr>
      <vt:lpstr>1_Office Theme</vt:lpstr>
      <vt:lpstr>Fintech: The next generation</vt:lpstr>
      <vt:lpstr>PowerPoint Presentation</vt:lpstr>
      <vt:lpstr>Opportunity</vt:lpstr>
      <vt:lpstr>Coverage</vt:lpstr>
      <vt:lpstr>Coverage enhancements </vt:lpstr>
      <vt:lpstr>Cyber enhancements</vt:lpstr>
      <vt:lpstr>Coverage Enhancements </vt:lpstr>
      <vt:lpstr>Crime enhancements  </vt:lpstr>
      <vt:lpstr>Coverage enhancements </vt:lpstr>
      <vt:lpstr>PowerPoint Presentation</vt:lpstr>
      <vt:lpstr>Capabilities </vt:lpstr>
      <vt:lpstr>FinTech Appetite</vt:lpstr>
      <vt:lpstr>The CFC fintech toolkit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Steve Bowers</dc:creator>
  <cp:lastModifiedBy>Hannah Winchester</cp:lastModifiedBy>
  <cp:revision>5</cp:revision>
  <dcterms:created xsi:type="dcterms:W3CDTF">2024-07-15T09:32:21Z</dcterms:created>
  <dcterms:modified xsi:type="dcterms:W3CDTF">2024-10-02T17:29:50Z</dcterms:modified>
</cp:coreProperties>
</file>